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50" r:id="rId5"/>
  </p:sldMasterIdLst>
  <p:notesMasterIdLst>
    <p:notesMasterId r:id="rId41"/>
  </p:notesMasterIdLst>
  <p:handoutMasterIdLst>
    <p:handoutMasterId r:id="rId42"/>
  </p:handoutMasterIdLst>
  <p:sldIdLst>
    <p:sldId id="281" r:id="rId6"/>
    <p:sldId id="1829" r:id="rId7"/>
    <p:sldId id="1844" r:id="rId8"/>
    <p:sldId id="1854" r:id="rId9"/>
    <p:sldId id="1840" r:id="rId10"/>
    <p:sldId id="1858" r:id="rId11"/>
    <p:sldId id="1857" r:id="rId12"/>
    <p:sldId id="1859" r:id="rId13"/>
    <p:sldId id="1860" r:id="rId14"/>
    <p:sldId id="1524" r:id="rId15"/>
    <p:sldId id="1817" r:id="rId16"/>
    <p:sldId id="1820" r:id="rId17"/>
    <p:sldId id="1842" r:id="rId18"/>
    <p:sldId id="1833" r:id="rId19"/>
    <p:sldId id="1837" r:id="rId20"/>
    <p:sldId id="1836" r:id="rId21"/>
    <p:sldId id="1838" r:id="rId22"/>
    <p:sldId id="1821" r:id="rId23"/>
    <p:sldId id="1846" r:id="rId24"/>
    <p:sldId id="1818" r:id="rId25"/>
    <p:sldId id="1819" r:id="rId26"/>
    <p:sldId id="1843" r:id="rId27"/>
    <p:sldId id="1822" r:id="rId28"/>
    <p:sldId id="1823" r:id="rId29"/>
    <p:sldId id="1849" r:id="rId30"/>
    <p:sldId id="1850" r:id="rId31"/>
    <p:sldId id="1851" r:id="rId32"/>
    <p:sldId id="1852" r:id="rId33"/>
    <p:sldId id="1853" r:id="rId34"/>
    <p:sldId id="1828" r:id="rId35"/>
    <p:sldId id="1824" r:id="rId36"/>
    <p:sldId id="1825" r:id="rId37"/>
    <p:sldId id="1826" r:id="rId38"/>
    <p:sldId id="1830" r:id="rId39"/>
    <p:sldId id="1831" r:id="rId4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Build Template" id="{A073DAE3-B461-442F-A3D3-6642BD875E45}">
          <p14:sldIdLst>
            <p14:sldId id="281"/>
            <p14:sldId id="1829"/>
            <p14:sldId id="1844"/>
            <p14:sldId id="1854"/>
            <p14:sldId id="1840"/>
            <p14:sldId id="1858"/>
            <p14:sldId id="1857"/>
            <p14:sldId id="1859"/>
            <p14:sldId id="1860"/>
            <p14:sldId id="1524"/>
            <p14:sldId id="1817"/>
            <p14:sldId id="1820"/>
            <p14:sldId id="1842"/>
            <p14:sldId id="1833"/>
            <p14:sldId id="1837"/>
            <p14:sldId id="1836"/>
            <p14:sldId id="1838"/>
            <p14:sldId id="1821"/>
            <p14:sldId id="1846"/>
            <p14:sldId id="1818"/>
            <p14:sldId id="1819"/>
            <p14:sldId id="1843"/>
            <p14:sldId id="1822"/>
            <p14:sldId id="1823"/>
            <p14:sldId id="1849"/>
            <p14:sldId id="1850"/>
            <p14:sldId id="1851"/>
            <p14:sldId id="1852"/>
            <p14:sldId id="1853"/>
            <p14:sldId id="1828"/>
            <p14:sldId id="1824"/>
            <p14:sldId id="1825"/>
            <p14:sldId id="1826"/>
            <p14:sldId id="1830"/>
            <p14:sldId id="1831"/>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1A1A1A"/>
    <a:srgbClr val="FFFFFF"/>
    <a:srgbClr val="0078D4"/>
    <a:srgbClr val="107C10"/>
    <a:srgbClr val="EAEAEA"/>
    <a:srgbClr val="004B50"/>
    <a:srgbClr val="008272"/>
    <a:srgbClr val="00BCF2"/>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EAF820-FC29-47B5-8CA5-DBD5567A3DE7}" v="11434" dt="2018-10-24T19:12:16.0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075" autoAdjust="0"/>
    <p:restoredTop sz="46803" autoAdjust="0"/>
  </p:normalViewPr>
  <p:slideViewPr>
    <p:cSldViewPr snapToGrid="0">
      <p:cViewPr varScale="1">
        <p:scale>
          <a:sx n="73" d="100"/>
          <a:sy n="73" d="100"/>
        </p:scale>
        <p:origin x="3198" y="78"/>
      </p:cViewPr>
      <p:guideLst/>
    </p:cSldViewPr>
  </p:slideViewPr>
  <p:outlineViewPr>
    <p:cViewPr>
      <p:scale>
        <a:sx n="33" d="100"/>
        <a:sy n="33" d="100"/>
      </p:scale>
      <p:origin x="0" y="-6516"/>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75" d="100"/>
          <a:sy n="75" d="100"/>
        </p:scale>
        <p:origin x="276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commentAuthors" Target="commentAuthors.xml"/><Relationship Id="rId48" Type="http://schemas.microsoft.com/office/2016/11/relationships/changesInfo" Target="changesInfos/changesInfo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ott Havens" userId="9155ac0476499a60" providerId="LiveId" clId="{E4EAF820-FC29-47B5-8CA5-DBD5567A3DE7}"/>
    <pc:docChg chg="undo custSel addSld delSld modSld modSection">
      <pc:chgData name="Scott Havens" userId="9155ac0476499a60" providerId="LiveId" clId="{E4EAF820-FC29-47B5-8CA5-DBD5567A3DE7}" dt="2018-10-24T19:12:16.050" v="11352" actId="20577"/>
      <pc:docMkLst>
        <pc:docMk/>
      </pc:docMkLst>
      <pc:sldChg chg="modSp modNotesTx">
        <pc:chgData name="Scott Havens" userId="9155ac0476499a60" providerId="LiveId" clId="{E4EAF820-FC29-47B5-8CA5-DBD5567A3DE7}" dt="2018-10-24T19:10:57.475" v="11307" actId="20577"/>
        <pc:sldMkLst>
          <pc:docMk/>
          <pc:sldMk cId="1119942815" sldId="281"/>
        </pc:sldMkLst>
        <pc:spChg chg="mod">
          <ac:chgData name="Scott Havens" userId="9155ac0476499a60" providerId="LiveId" clId="{E4EAF820-FC29-47B5-8CA5-DBD5567A3DE7}" dt="2018-10-21T19:26:05.774" v="1184" actId="1076"/>
          <ac:spMkLst>
            <pc:docMk/>
            <pc:sldMk cId="1119942815" sldId="281"/>
            <ac:spMk id="4" creationId="{F71CB86F-B149-4A7B-9F34-96ECE61968E0}"/>
          </ac:spMkLst>
        </pc:spChg>
        <pc:spChg chg="mod">
          <ac:chgData name="Scott Havens" userId="9155ac0476499a60" providerId="LiveId" clId="{E4EAF820-FC29-47B5-8CA5-DBD5567A3DE7}" dt="2018-10-05T17:43:40.262" v="30" actId="20577"/>
          <ac:spMkLst>
            <pc:docMk/>
            <pc:sldMk cId="1119942815" sldId="281"/>
            <ac:spMk id="7" creationId="{00000000-0000-0000-0000-000000000000}"/>
          </ac:spMkLst>
        </pc:spChg>
        <pc:spChg chg="mod">
          <ac:chgData name="Scott Havens" userId="9155ac0476499a60" providerId="LiveId" clId="{E4EAF820-FC29-47B5-8CA5-DBD5567A3DE7}" dt="2018-10-21T19:27:57.962" v="1213" actId="948"/>
          <ac:spMkLst>
            <pc:docMk/>
            <pc:sldMk cId="1119942815" sldId="281"/>
            <ac:spMk id="9" creationId="{05577883-1B2D-476A-8FBC-3D60953BC3AF}"/>
          </ac:spMkLst>
        </pc:spChg>
      </pc:sldChg>
      <pc:sldChg chg="modNotesTx">
        <pc:chgData name="Scott Havens" userId="9155ac0476499a60" providerId="LiveId" clId="{E4EAF820-FC29-47B5-8CA5-DBD5567A3DE7}" dt="2018-10-24T00:00:14.362" v="5577" actId="20577"/>
        <pc:sldMkLst>
          <pc:docMk/>
          <pc:sldMk cId="1811665972" sldId="1524"/>
        </pc:sldMkLst>
      </pc:sldChg>
      <pc:sldChg chg="addSp delSp modSp modNotesTx">
        <pc:chgData name="Scott Havens" userId="9155ac0476499a60" providerId="LiveId" clId="{E4EAF820-FC29-47B5-8CA5-DBD5567A3DE7}" dt="2018-10-24T00:04:20.304" v="5833" actId="20577"/>
        <pc:sldMkLst>
          <pc:docMk/>
          <pc:sldMk cId="2070830303" sldId="1817"/>
        </pc:sldMkLst>
        <pc:picChg chg="del">
          <ac:chgData name="Scott Havens" userId="9155ac0476499a60" providerId="LiveId" clId="{E4EAF820-FC29-47B5-8CA5-DBD5567A3DE7}" dt="2018-10-17T19:39:39.071" v="283" actId="478"/>
          <ac:picMkLst>
            <pc:docMk/>
            <pc:sldMk cId="2070830303" sldId="1817"/>
            <ac:picMk id="3" creationId="{E97D77BF-0AB4-40B9-8E73-A8AEF4207E39}"/>
          </ac:picMkLst>
        </pc:picChg>
        <pc:picChg chg="add mod ord">
          <ac:chgData name="Scott Havens" userId="9155ac0476499a60" providerId="LiveId" clId="{E4EAF820-FC29-47B5-8CA5-DBD5567A3DE7}" dt="2018-10-17T19:39:37.492" v="282" actId="167"/>
          <ac:picMkLst>
            <pc:docMk/>
            <pc:sldMk cId="2070830303" sldId="1817"/>
            <ac:picMk id="4" creationId="{CA88B931-EC83-4C8D-8D1C-A5A6340D9205}"/>
          </ac:picMkLst>
        </pc:picChg>
      </pc:sldChg>
      <pc:sldChg chg="addSp delSp modSp modNotesTx">
        <pc:chgData name="Scott Havens" userId="9155ac0476499a60" providerId="LiveId" clId="{E4EAF820-FC29-47B5-8CA5-DBD5567A3DE7}" dt="2018-10-24T00:22:33.805" v="6967" actId="20577"/>
        <pc:sldMkLst>
          <pc:docMk/>
          <pc:sldMk cId="4283095634" sldId="1818"/>
        </pc:sldMkLst>
        <pc:picChg chg="del">
          <ac:chgData name="Scott Havens" userId="9155ac0476499a60" providerId="LiveId" clId="{E4EAF820-FC29-47B5-8CA5-DBD5567A3DE7}" dt="2018-10-21T20:23:55.781" v="3639" actId="478"/>
          <ac:picMkLst>
            <pc:docMk/>
            <pc:sldMk cId="4283095634" sldId="1818"/>
            <ac:picMk id="3" creationId="{37C9F721-9324-48D0-AD7D-3F197C9E176E}"/>
          </ac:picMkLst>
        </pc:picChg>
        <pc:picChg chg="add mod ord">
          <ac:chgData name="Scott Havens" userId="9155ac0476499a60" providerId="LiveId" clId="{E4EAF820-FC29-47B5-8CA5-DBD5567A3DE7}" dt="2018-10-21T20:23:53.250" v="3638" actId="167"/>
          <ac:picMkLst>
            <pc:docMk/>
            <pc:sldMk cId="4283095634" sldId="1818"/>
            <ac:picMk id="4" creationId="{59A1B7B8-155D-48D2-BE3A-D102A6DEB500}"/>
          </ac:picMkLst>
        </pc:picChg>
      </pc:sldChg>
      <pc:sldChg chg="modNotesTx">
        <pc:chgData name="Scott Havens" userId="9155ac0476499a60" providerId="LiveId" clId="{E4EAF820-FC29-47B5-8CA5-DBD5567A3DE7}" dt="2018-10-24T00:27:34.335" v="7116" actId="20577"/>
        <pc:sldMkLst>
          <pc:docMk/>
          <pc:sldMk cId="2761330314" sldId="1819"/>
        </pc:sldMkLst>
      </pc:sldChg>
      <pc:sldChg chg="addSp delSp modSp modNotesTx">
        <pc:chgData name="Scott Havens" userId="9155ac0476499a60" providerId="LiveId" clId="{E4EAF820-FC29-47B5-8CA5-DBD5567A3DE7}" dt="2018-10-24T00:05:18.383" v="5884" actId="20577"/>
        <pc:sldMkLst>
          <pc:docMk/>
          <pc:sldMk cId="3076101093" sldId="1820"/>
        </pc:sldMkLst>
        <pc:picChg chg="add mod ord">
          <ac:chgData name="Scott Havens" userId="9155ac0476499a60" providerId="LiveId" clId="{E4EAF820-FC29-47B5-8CA5-DBD5567A3DE7}" dt="2018-10-17T19:37:50.971" v="277" actId="167"/>
          <ac:picMkLst>
            <pc:docMk/>
            <pc:sldMk cId="3076101093" sldId="1820"/>
            <ac:picMk id="3" creationId="{F427C5FF-28AA-4BEE-B80B-5EDE0B0B63A2}"/>
          </ac:picMkLst>
        </pc:picChg>
        <pc:picChg chg="del">
          <ac:chgData name="Scott Havens" userId="9155ac0476499a60" providerId="LiveId" clId="{E4EAF820-FC29-47B5-8CA5-DBD5567A3DE7}" dt="2018-10-17T19:37:52.719" v="278" actId="478"/>
          <ac:picMkLst>
            <pc:docMk/>
            <pc:sldMk cId="3076101093" sldId="1820"/>
            <ac:picMk id="5" creationId="{77F5AD14-88A3-4B32-9A01-FE27E876CED0}"/>
          </ac:picMkLst>
        </pc:picChg>
      </pc:sldChg>
      <pc:sldChg chg="addSp delSp modSp modNotesTx">
        <pc:chgData name="Scott Havens" userId="9155ac0476499a60" providerId="LiveId" clId="{E4EAF820-FC29-47B5-8CA5-DBD5567A3DE7}" dt="2018-10-24T00:17:49.293" v="6535" actId="20577"/>
        <pc:sldMkLst>
          <pc:docMk/>
          <pc:sldMk cId="2210279289" sldId="1821"/>
        </pc:sldMkLst>
        <pc:spChg chg="mod">
          <ac:chgData name="Scott Havens" userId="9155ac0476499a60" providerId="LiveId" clId="{E4EAF820-FC29-47B5-8CA5-DBD5567A3DE7}" dt="2018-10-15T22:20:13.659" v="247" actId="20577"/>
          <ac:spMkLst>
            <pc:docMk/>
            <pc:sldMk cId="2210279289" sldId="1821"/>
            <ac:spMk id="4" creationId="{5E0625DB-248A-4FEB-BB2F-550E76AF3EC2}"/>
          </ac:spMkLst>
        </pc:spChg>
        <pc:picChg chg="del">
          <ac:chgData name="Scott Havens" userId="9155ac0476499a60" providerId="LiveId" clId="{E4EAF820-FC29-47B5-8CA5-DBD5567A3DE7}" dt="2018-10-17T19:32:59.959" v="255" actId="478"/>
          <ac:picMkLst>
            <pc:docMk/>
            <pc:sldMk cId="2210279289" sldId="1821"/>
            <ac:picMk id="3" creationId="{BCD6B2D3-403E-4D1D-B2DC-E714C0CACF44}"/>
          </ac:picMkLst>
        </pc:picChg>
        <pc:picChg chg="add del mod">
          <ac:chgData name="Scott Havens" userId="9155ac0476499a60" providerId="LiveId" clId="{E4EAF820-FC29-47B5-8CA5-DBD5567A3DE7}" dt="2018-10-17T19:40:45.489" v="289" actId="478"/>
          <ac:picMkLst>
            <pc:docMk/>
            <pc:sldMk cId="2210279289" sldId="1821"/>
            <ac:picMk id="5" creationId="{E49D34E8-93D6-4CD0-9278-8BF7B87B55CB}"/>
          </ac:picMkLst>
        </pc:picChg>
        <pc:picChg chg="add mod ord">
          <ac:chgData name="Scott Havens" userId="9155ac0476499a60" providerId="LiveId" clId="{E4EAF820-FC29-47B5-8CA5-DBD5567A3DE7}" dt="2018-10-17T19:40:47.502" v="290" actId="1076"/>
          <ac:picMkLst>
            <pc:docMk/>
            <pc:sldMk cId="2210279289" sldId="1821"/>
            <ac:picMk id="6" creationId="{D0FE45C8-55E8-40CD-A11C-3E1E1B1FD182}"/>
          </ac:picMkLst>
        </pc:picChg>
      </pc:sldChg>
      <pc:sldChg chg="modNotesTx">
        <pc:chgData name="Scott Havens" userId="9155ac0476499a60" providerId="LiveId" clId="{E4EAF820-FC29-47B5-8CA5-DBD5567A3DE7}" dt="2018-10-24T18:25:47.225" v="10622" actId="20577"/>
        <pc:sldMkLst>
          <pc:docMk/>
          <pc:sldMk cId="2817937264" sldId="1823"/>
        </pc:sldMkLst>
      </pc:sldChg>
      <pc:sldChg chg="modNotesTx">
        <pc:chgData name="Scott Havens" userId="9155ac0476499a60" providerId="LiveId" clId="{E4EAF820-FC29-47B5-8CA5-DBD5567A3DE7}" dt="2018-10-24T18:16:43.620" v="9639" actId="20577"/>
        <pc:sldMkLst>
          <pc:docMk/>
          <pc:sldMk cId="2942950396" sldId="1824"/>
        </pc:sldMkLst>
      </pc:sldChg>
      <pc:sldChg chg="modNotesTx">
        <pc:chgData name="Scott Havens" userId="9155ac0476499a60" providerId="LiveId" clId="{E4EAF820-FC29-47B5-8CA5-DBD5567A3DE7}" dt="2018-10-24T18:10:55.860" v="9608" actId="20577"/>
        <pc:sldMkLst>
          <pc:docMk/>
          <pc:sldMk cId="1744675388" sldId="1825"/>
        </pc:sldMkLst>
      </pc:sldChg>
      <pc:sldChg chg="modNotesTx">
        <pc:chgData name="Scott Havens" userId="9155ac0476499a60" providerId="LiveId" clId="{E4EAF820-FC29-47B5-8CA5-DBD5567A3DE7}" dt="2018-10-24T17:09:36.635" v="7815" actId="20577"/>
        <pc:sldMkLst>
          <pc:docMk/>
          <pc:sldMk cId="451562713" sldId="1826"/>
        </pc:sldMkLst>
      </pc:sldChg>
      <pc:sldChg chg="addSp delSp modSp modNotesTx">
        <pc:chgData name="Scott Havens" userId="9155ac0476499a60" providerId="LiveId" clId="{E4EAF820-FC29-47B5-8CA5-DBD5567A3DE7}" dt="2018-10-24T18:24:30.412" v="10599" actId="20577"/>
        <pc:sldMkLst>
          <pc:docMk/>
          <pc:sldMk cId="4117944880" sldId="1828"/>
        </pc:sldMkLst>
        <pc:picChg chg="del">
          <ac:chgData name="Scott Havens" userId="9155ac0476499a60" providerId="LiveId" clId="{E4EAF820-FC29-47B5-8CA5-DBD5567A3DE7}" dt="2018-10-21T20:18:29.684" v="3626" actId="478"/>
          <ac:picMkLst>
            <pc:docMk/>
            <pc:sldMk cId="4117944880" sldId="1828"/>
            <ac:picMk id="3" creationId="{DA6039B7-5262-4466-9DED-344C115F8E77}"/>
          </ac:picMkLst>
        </pc:picChg>
        <pc:picChg chg="add del mod ord">
          <ac:chgData name="Scott Havens" userId="9155ac0476499a60" providerId="LiveId" clId="{E4EAF820-FC29-47B5-8CA5-DBD5567A3DE7}" dt="2018-10-21T20:19:36.171" v="3633" actId="478"/>
          <ac:picMkLst>
            <pc:docMk/>
            <pc:sldMk cId="4117944880" sldId="1828"/>
            <ac:picMk id="4" creationId="{2580374F-FD4B-4FCA-BC6E-8A0270AB436D}"/>
          </ac:picMkLst>
        </pc:picChg>
        <pc:picChg chg="add mod ord">
          <ac:chgData name="Scott Havens" userId="9155ac0476499a60" providerId="LiveId" clId="{E4EAF820-FC29-47B5-8CA5-DBD5567A3DE7}" dt="2018-10-21T20:19:34.077" v="3632" actId="167"/>
          <ac:picMkLst>
            <pc:docMk/>
            <pc:sldMk cId="4117944880" sldId="1828"/>
            <ac:picMk id="5" creationId="{AD87AD7E-A359-48C9-91F2-3564E8E039FB}"/>
          </ac:picMkLst>
        </pc:picChg>
      </pc:sldChg>
      <pc:sldChg chg="modNotesTx">
        <pc:chgData name="Scott Havens" userId="9155ac0476499a60" providerId="LiveId" clId="{E4EAF820-FC29-47B5-8CA5-DBD5567A3DE7}" dt="2018-10-24T19:12:16.050" v="11352" actId="20577"/>
        <pc:sldMkLst>
          <pc:docMk/>
          <pc:sldMk cId="4042130233" sldId="1829"/>
        </pc:sldMkLst>
      </pc:sldChg>
      <pc:sldChg chg="modNotesTx">
        <pc:chgData name="Scott Havens" userId="9155ac0476499a60" providerId="LiveId" clId="{E4EAF820-FC29-47B5-8CA5-DBD5567A3DE7}" dt="2018-10-24T17:30:45.107" v="9458" actId="20577"/>
        <pc:sldMkLst>
          <pc:docMk/>
          <pc:sldMk cId="1635279874" sldId="1830"/>
        </pc:sldMkLst>
      </pc:sldChg>
      <pc:sldChg chg="modNotesTx">
        <pc:chgData name="Scott Havens" userId="9155ac0476499a60" providerId="LiveId" clId="{E4EAF820-FC29-47B5-8CA5-DBD5567A3DE7}" dt="2018-10-24T00:07:52.917" v="6263" actId="20577"/>
        <pc:sldMkLst>
          <pc:docMk/>
          <pc:sldMk cId="1172248675" sldId="1833"/>
        </pc:sldMkLst>
      </pc:sldChg>
      <pc:sldChg chg="modNotesTx">
        <pc:chgData name="Scott Havens" userId="9155ac0476499a60" providerId="LiveId" clId="{E4EAF820-FC29-47B5-8CA5-DBD5567A3DE7}" dt="2018-10-24T00:11:13.001" v="6328" actId="20577"/>
        <pc:sldMkLst>
          <pc:docMk/>
          <pc:sldMk cId="475069272" sldId="1836"/>
        </pc:sldMkLst>
      </pc:sldChg>
      <pc:sldChg chg="addSp delSp modSp modNotesTx">
        <pc:chgData name="Scott Havens" userId="9155ac0476499a60" providerId="LiveId" clId="{E4EAF820-FC29-47B5-8CA5-DBD5567A3DE7}" dt="2018-10-24T00:09:57.620" v="6295" actId="20577"/>
        <pc:sldMkLst>
          <pc:docMk/>
          <pc:sldMk cId="635982532" sldId="1837"/>
        </pc:sldMkLst>
        <pc:picChg chg="add mod ord">
          <ac:chgData name="Scott Havens" userId="9155ac0476499a60" providerId="LiveId" clId="{E4EAF820-FC29-47B5-8CA5-DBD5567A3DE7}" dt="2018-10-17T19:36:48.171" v="272" actId="167"/>
          <ac:picMkLst>
            <pc:docMk/>
            <pc:sldMk cId="635982532" sldId="1837"/>
            <ac:picMk id="3" creationId="{291C9A68-9321-4A95-98E8-384C96E9E3B9}"/>
          </ac:picMkLst>
        </pc:picChg>
        <pc:picChg chg="del">
          <ac:chgData name="Scott Havens" userId="9155ac0476499a60" providerId="LiveId" clId="{E4EAF820-FC29-47B5-8CA5-DBD5567A3DE7}" dt="2018-10-17T19:36:50.087" v="273" actId="478"/>
          <ac:picMkLst>
            <pc:docMk/>
            <pc:sldMk cId="635982532" sldId="1837"/>
            <ac:picMk id="5" creationId="{77F5AD14-88A3-4B32-9A01-FE27E876CED0}"/>
          </ac:picMkLst>
        </pc:picChg>
      </pc:sldChg>
      <pc:sldChg chg="addSp delSp modSp modNotesTx">
        <pc:chgData name="Scott Havens" userId="9155ac0476499a60" providerId="LiveId" clId="{E4EAF820-FC29-47B5-8CA5-DBD5567A3DE7}" dt="2018-10-24T00:12:56.500" v="6389" actId="20577"/>
        <pc:sldMkLst>
          <pc:docMk/>
          <pc:sldMk cId="844990041" sldId="1838"/>
        </pc:sldMkLst>
        <pc:graphicFrameChg chg="add del mod">
          <ac:chgData name="Scott Havens" userId="9155ac0476499a60" providerId="LiveId" clId="{E4EAF820-FC29-47B5-8CA5-DBD5567A3DE7}" dt="2018-10-17T19:34:49.120" v="262" actId="478"/>
          <ac:graphicFrameMkLst>
            <pc:docMk/>
            <pc:sldMk cId="844990041" sldId="1838"/>
            <ac:graphicFrameMk id="3" creationId="{53FA7F85-0DFF-47FB-AA73-D14F88F85A1F}"/>
          </ac:graphicFrameMkLst>
        </pc:graphicFrameChg>
        <pc:picChg chg="add mod ord">
          <ac:chgData name="Scott Havens" userId="9155ac0476499a60" providerId="LiveId" clId="{E4EAF820-FC29-47B5-8CA5-DBD5567A3DE7}" dt="2018-10-17T19:35:19.423" v="267" actId="167"/>
          <ac:picMkLst>
            <pc:docMk/>
            <pc:sldMk cId="844990041" sldId="1838"/>
            <ac:picMk id="4" creationId="{0850C3F9-1B32-4549-9D1B-999C9CEB5DAC}"/>
          </ac:picMkLst>
        </pc:picChg>
        <pc:picChg chg="del">
          <ac:chgData name="Scott Havens" userId="9155ac0476499a60" providerId="LiveId" clId="{E4EAF820-FC29-47B5-8CA5-DBD5567A3DE7}" dt="2018-10-17T19:35:21.296" v="268" actId="478"/>
          <ac:picMkLst>
            <pc:docMk/>
            <pc:sldMk cId="844990041" sldId="1838"/>
            <ac:picMk id="5" creationId="{77F5AD14-88A3-4B32-9A01-FE27E876CED0}"/>
          </ac:picMkLst>
        </pc:picChg>
      </pc:sldChg>
      <pc:sldChg chg="modSp modNotesTx">
        <pc:chgData name="Scott Havens" userId="9155ac0476499a60" providerId="LiveId" clId="{E4EAF820-FC29-47B5-8CA5-DBD5567A3DE7}" dt="2018-10-21T22:39:59.670" v="4283" actId="20577"/>
        <pc:sldMkLst>
          <pc:docMk/>
          <pc:sldMk cId="193598612" sldId="1840"/>
        </pc:sldMkLst>
        <pc:spChg chg="mod">
          <ac:chgData name="Scott Havens" userId="9155ac0476499a60" providerId="LiveId" clId="{E4EAF820-FC29-47B5-8CA5-DBD5567A3DE7}" dt="2018-10-21T22:36:08.745" v="4141" actId="20577"/>
          <ac:spMkLst>
            <pc:docMk/>
            <pc:sldMk cId="193598612" sldId="1840"/>
            <ac:spMk id="6" creationId="{00000000-0000-0000-0000-000000000000}"/>
          </ac:spMkLst>
        </pc:spChg>
        <pc:spChg chg="mod">
          <ac:chgData name="Scott Havens" userId="9155ac0476499a60" providerId="LiveId" clId="{E4EAF820-FC29-47B5-8CA5-DBD5567A3DE7}" dt="2018-10-21T19:08:34.719" v="1045" actId="20577"/>
          <ac:spMkLst>
            <pc:docMk/>
            <pc:sldMk cId="193598612" sldId="1840"/>
            <ac:spMk id="17" creationId="{00000000-0000-0000-0000-000000000000}"/>
          </ac:spMkLst>
        </pc:spChg>
      </pc:sldChg>
      <pc:sldChg chg="modNotesTx">
        <pc:chgData name="Scott Havens" userId="9155ac0476499a60" providerId="LiveId" clId="{E4EAF820-FC29-47B5-8CA5-DBD5567A3DE7}" dt="2018-10-24T00:28:45.220" v="7195" actId="20577"/>
        <pc:sldMkLst>
          <pc:docMk/>
          <pc:sldMk cId="2889546789" sldId="1843"/>
        </pc:sldMkLst>
      </pc:sldChg>
      <pc:sldChg chg="modNotesTx">
        <pc:chgData name="Scott Havens" userId="9155ac0476499a60" providerId="LiveId" clId="{E4EAF820-FC29-47B5-8CA5-DBD5567A3DE7}" dt="2018-10-21T22:33:38.486" v="4068" actId="20577"/>
        <pc:sldMkLst>
          <pc:docMk/>
          <pc:sldMk cId="4124515568" sldId="1844"/>
        </pc:sldMkLst>
      </pc:sldChg>
      <pc:sldChg chg="modNotesTx">
        <pc:chgData name="Scott Havens" userId="9155ac0476499a60" providerId="LiveId" clId="{E4EAF820-FC29-47B5-8CA5-DBD5567A3DE7}" dt="2018-10-24T00:19:04.088" v="6585" actId="20577"/>
        <pc:sldMkLst>
          <pc:docMk/>
          <pc:sldMk cId="3289793465" sldId="1846"/>
        </pc:sldMkLst>
      </pc:sldChg>
      <pc:sldChg chg="modNotesTx">
        <pc:chgData name="Scott Havens" userId="9155ac0476499a60" providerId="LiveId" clId="{E4EAF820-FC29-47B5-8CA5-DBD5567A3DE7}" dt="2018-10-24T18:49:30.850" v="10888" actId="20577"/>
        <pc:sldMkLst>
          <pc:docMk/>
          <pc:sldMk cId="2998102974" sldId="1850"/>
        </pc:sldMkLst>
      </pc:sldChg>
      <pc:sldChg chg="modNotesTx">
        <pc:chgData name="Scott Havens" userId="9155ac0476499a60" providerId="LiveId" clId="{E4EAF820-FC29-47B5-8CA5-DBD5567A3DE7}" dt="2018-10-24T18:52:44.101" v="11063" actId="20577"/>
        <pc:sldMkLst>
          <pc:docMk/>
          <pc:sldMk cId="911756358" sldId="1852"/>
        </pc:sldMkLst>
      </pc:sldChg>
      <pc:sldChg chg="modNotesTx">
        <pc:chgData name="Scott Havens" userId="9155ac0476499a60" providerId="LiveId" clId="{E4EAF820-FC29-47B5-8CA5-DBD5567A3DE7}" dt="2018-10-24T18:57:37.107" v="11085" actId="20577"/>
        <pc:sldMkLst>
          <pc:docMk/>
          <pc:sldMk cId="1421353505" sldId="1853"/>
        </pc:sldMkLst>
      </pc:sldChg>
      <pc:sldChg chg="modSp add modNotesTx">
        <pc:chgData name="Scott Havens" userId="9155ac0476499a60" providerId="LiveId" clId="{E4EAF820-FC29-47B5-8CA5-DBD5567A3DE7}" dt="2018-10-23T23:54:21.078" v="5375" actId="20577"/>
        <pc:sldMkLst>
          <pc:docMk/>
          <pc:sldMk cId="3873517581" sldId="1857"/>
        </pc:sldMkLst>
        <pc:spChg chg="mod">
          <ac:chgData name="Scott Havens" userId="9155ac0476499a60" providerId="LiveId" clId="{E4EAF820-FC29-47B5-8CA5-DBD5567A3DE7}" dt="2018-10-21T19:19:27.963" v="1129" actId="20577"/>
          <ac:spMkLst>
            <pc:docMk/>
            <pc:sldMk cId="3873517581" sldId="1857"/>
            <ac:spMk id="6" creationId="{00000000-0000-0000-0000-000000000000}"/>
          </ac:spMkLst>
        </pc:spChg>
        <pc:spChg chg="mod">
          <ac:chgData name="Scott Havens" userId="9155ac0476499a60" providerId="LiveId" clId="{E4EAF820-FC29-47B5-8CA5-DBD5567A3DE7}" dt="2018-10-21T18:54:36.667" v="448" actId="20577"/>
          <ac:spMkLst>
            <pc:docMk/>
            <pc:sldMk cId="3873517581" sldId="1857"/>
            <ac:spMk id="17" creationId="{00000000-0000-0000-0000-000000000000}"/>
          </ac:spMkLst>
        </pc:spChg>
      </pc:sldChg>
      <pc:sldChg chg="add modNotesTx">
        <pc:chgData name="Scott Havens" userId="9155ac0476499a60" providerId="LiveId" clId="{E4EAF820-FC29-47B5-8CA5-DBD5567A3DE7}" dt="2018-10-21T22:44:29.912" v="4536" actId="20577"/>
        <pc:sldMkLst>
          <pc:docMk/>
          <pc:sldMk cId="2439811386" sldId="1858"/>
        </pc:sldMkLst>
      </pc:sldChg>
      <pc:sldChg chg="modSp add modNotesTx">
        <pc:chgData name="Scott Havens" userId="9155ac0476499a60" providerId="LiveId" clId="{E4EAF820-FC29-47B5-8CA5-DBD5567A3DE7}" dt="2018-10-23T23:55:02.680" v="5386" actId="20577"/>
        <pc:sldMkLst>
          <pc:docMk/>
          <pc:sldMk cId="708166653" sldId="1859"/>
        </pc:sldMkLst>
        <pc:spChg chg="mod">
          <ac:chgData name="Scott Havens" userId="9155ac0476499a60" providerId="LiveId" clId="{E4EAF820-FC29-47B5-8CA5-DBD5567A3DE7}" dt="2018-10-21T19:19:16.846" v="1128" actId="20577"/>
          <ac:spMkLst>
            <pc:docMk/>
            <pc:sldMk cId="708166653" sldId="1859"/>
            <ac:spMk id="6" creationId="{00000000-0000-0000-0000-000000000000}"/>
          </ac:spMkLst>
        </pc:spChg>
      </pc:sldChg>
      <pc:sldChg chg="add modNotesTx">
        <pc:chgData name="Scott Havens" userId="9155ac0476499a60" providerId="LiveId" clId="{E4EAF820-FC29-47B5-8CA5-DBD5567A3DE7}" dt="2018-10-23T23:58:43.650" v="5555" actId="20577"/>
        <pc:sldMkLst>
          <pc:docMk/>
          <pc:sldMk cId="1317205959" sldId="1860"/>
        </pc:sldMkLst>
      </pc:sldChg>
    </pc:docChg>
  </pc:docChgLst>
  <pc:docChgLst>
    <pc:chgData name="Scott Havens" userId="9155ac0476499a60" providerId="LiveId" clId="{AE4176D5-A3F5-4E38-9D03-36DD920ED8AB}"/>
    <pc:docChg chg="modSld">
      <pc:chgData name="Scott Havens" userId="9155ac0476499a60" providerId="LiveId" clId="{AE4176D5-A3F5-4E38-9D03-36DD920ED8AB}" dt="2018-10-01T21:11:17.984" v="63" actId="1076"/>
      <pc:docMkLst>
        <pc:docMk/>
      </pc:docMkLst>
      <pc:sldChg chg="modSp">
        <pc:chgData name="Scott Havens" userId="9155ac0476499a60" providerId="LiveId" clId="{AE4176D5-A3F5-4E38-9D03-36DD920ED8AB}" dt="2018-10-01T21:11:17.984" v="63" actId="1076"/>
        <pc:sldMkLst>
          <pc:docMk/>
          <pc:sldMk cId="1119942815" sldId="281"/>
        </pc:sldMkLst>
        <pc:spChg chg="mod">
          <ac:chgData name="Scott Havens" userId="9155ac0476499a60" providerId="LiveId" clId="{AE4176D5-A3F5-4E38-9D03-36DD920ED8AB}" dt="2018-10-01T21:11:17.984" v="63" actId="1076"/>
          <ac:spMkLst>
            <pc:docMk/>
            <pc:sldMk cId="1119942815" sldId="281"/>
            <ac:spMk id="4" creationId="{F71CB86F-B149-4A7B-9F34-96ECE61968E0}"/>
          </ac:spMkLst>
        </pc:spChg>
      </pc:sldChg>
      <pc:sldChg chg="modSp modNotesTx">
        <pc:chgData name="Scott Havens" userId="9155ac0476499a60" providerId="LiveId" clId="{AE4176D5-A3F5-4E38-9D03-36DD920ED8AB}" dt="2018-10-01T18:34:30.034" v="62" actId="20577"/>
        <pc:sldMkLst>
          <pc:docMk/>
          <pc:sldMk cId="193598612" sldId="1840"/>
        </pc:sldMkLst>
        <pc:spChg chg="mod">
          <ac:chgData name="Scott Havens" userId="9155ac0476499a60" providerId="LiveId" clId="{AE4176D5-A3F5-4E38-9D03-36DD920ED8AB}" dt="2018-10-01T18:33:55.269" v="45" actId="20577"/>
          <ac:spMkLst>
            <pc:docMk/>
            <pc:sldMk cId="193598612" sldId="1840"/>
            <ac:spMk id="6"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10/23/2018 7:32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8.png>
</file>

<file path=ppt/media/image19.JPG>
</file>

<file path=ppt/media/image21.jpg>
</file>

<file path=ppt/media/image22.jpg>
</file>

<file path=ppt/media/image23.jpg>
</file>

<file path=ppt/media/image4.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10/23/2018 7:02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Introduce me</a:t>
            </a:r>
          </a:p>
          <a:p>
            <a:r>
              <a:rPr lang="en-US" sz="882" kern="1200" dirty="0">
                <a:solidFill>
                  <a:schemeClr val="tx1"/>
                </a:solidFill>
                <a:effectLst/>
                <a:latin typeface="Segoe UI Light" pitchFamily="34" charset="0"/>
                <a:ea typeface="+mn-ea"/>
                <a:cs typeface="+mn-cs"/>
              </a:rPr>
              <a:t>Today I want to talk about the value you get from functional programming principles, and applying to whole systems, or even whole organizations.</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I’m Scott Havens, </a:t>
            </a:r>
          </a:p>
          <a:p>
            <a:r>
              <a:rPr lang="en-US" sz="882" kern="1200" dirty="0">
                <a:solidFill>
                  <a:schemeClr val="tx1"/>
                </a:solidFill>
                <a:effectLst/>
                <a:latin typeface="Segoe UI Light" pitchFamily="34" charset="0"/>
                <a:ea typeface="+mn-ea"/>
                <a:cs typeface="+mn-cs"/>
              </a:rPr>
              <a:t>About Jet.com</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dirty="0">
                <a:solidFill>
                  <a:schemeClr val="tx1"/>
                </a:solidFill>
                <a:effectLst/>
                <a:latin typeface="Segoe UI Light" pitchFamily="34" charset="0"/>
                <a:ea typeface="+mn-ea"/>
                <a:cs typeface="+mn-cs"/>
              </a:rPr>
              <a:t>	Jet.com is an e-Commerce retail company headquartered in Hoboken, NJ. It launched publicly a bit over three years ago, with the plan to take on Amazon head-on. Roughly a year later, two years ago, Walmart acquired Jet.com. Jet now focuses more on the urban millennial customer while Walmart.com focuses on the mass market.</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dirty="0">
                <a:solidFill>
                  <a:schemeClr val="tx1"/>
                </a:solidFill>
                <a:effectLst/>
                <a:latin typeface="Segoe UI Light" pitchFamily="34" charset="0"/>
                <a:ea typeface="+mn-ea"/>
                <a:cs typeface="+mn-cs"/>
              </a:rPr>
              <a:t>The two companies were built independently. However, ideally, we wouldn’t have different supply chains for Jet.com, Walmart.com, the Walmart stores, or any other part of the Walmart business. Unifying the supply chains has a lot of obvious benefits, but it’s not a small undertaking.</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	Director title, usually denotes a manager position.</a:t>
            </a:r>
          </a:p>
          <a:p>
            <a:r>
              <a:rPr lang="en-US" sz="882" kern="1200" dirty="0">
                <a:solidFill>
                  <a:schemeClr val="tx1"/>
                </a:solidFill>
                <a:effectLst/>
                <a:latin typeface="Segoe UI Light" pitchFamily="34" charset="0"/>
                <a:ea typeface="+mn-ea"/>
                <a:cs typeface="+mn-cs"/>
              </a:rPr>
              <a:t>	My role is really more akin to an architect role, responsible for designing and building the unified supply chain systems for Walmart. </a:t>
            </a:r>
          </a:p>
          <a:p>
            <a:r>
              <a:rPr lang="en-US" sz="882" kern="1200" dirty="0">
                <a:solidFill>
                  <a:schemeClr val="tx1"/>
                </a:solidFill>
                <a:effectLst/>
                <a:latin typeface="Segoe UI Light" pitchFamily="34" charset="0"/>
                <a:ea typeface="+mn-ea"/>
                <a:cs typeface="+mn-cs"/>
              </a:rPr>
              <a:t>	After the acquisition, for first few months, we had started early integrations, basic communication between existing systems</a:t>
            </a:r>
          </a:p>
          <a:p>
            <a:r>
              <a:rPr lang="en-US" sz="882" kern="1200" dirty="0">
                <a:solidFill>
                  <a:schemeClr val="tx1"/>
                </a:solidFill>
                <a:effectLst/>
                <a:latin typeface="Segoe UI Light" pitchFamily="34" charset="0"/>
                <a:ea typeface="+mn-ea"/>
                <a:cs typeface="+mn-cs"/>
              </a:rPr>
              <a:t>	Not advanced full-fledged integration of systems or teams</a:t>
            </a:r>
          </a:p>
          <a:p>
            <a:r>
              <a:rPr lang="en-US" sz="882" kern="1200" dirty="0">
                <a:solidFill>
                  <a:schemeClr val="tx1"/>
                </a:solidFill>
                <a:effectLst/>
                <a:latin typeface="Segoe UI Light" pitchFamily="34" charset="0"/>
                <a:ea typeface="+mn-ea"/>
                <a:cs typeface="+mn-cs"/>
              </a:rPr>
              <a:t>	Turns out, in an organization this big, surprise, there are a lot of politics</a:t>
            </a:r>
          </a:p>
          <a:p>
            <a:endParaRPr lang="en-US" dirty="0"/>
          </a:p>
        </p:txBody>
      </p:sp>
      <p:sp>
        <p:nvSpPr>
          <p:cNvPr id="4" name="Slide Number Placeholder 3"/>
          <p:cNvSpPr>
            <a:spLocks noGrp="1"/>
          </p:cNvSpPr>
          <p:nvPr>
            <p:ph type="sldNum" sz="quarter" idx="10"/>
          </p:nvPr>
        </p:nvSpPr>
        <p:spPr/>
        <p:txBody>
          <a:bodyPr/>
          <a:lstStyle/>
          <a:p>
            <a:fld id="{FF3543D4-8F08-DA40-9BD1-62D94EF7D73A}" type="slidenum">
              <a:rPr lang="en-US" smtClean="0"/>
              <a:t>1</a:t>
            </a:fld>
            <a:endParaRPr lang="en-US"/>
          </a:p>
        </p:txBody>
      </p:sp>
    </p:spTree>
    <p:extLst>
      <p:ext uri="{BB962C8B-B14F-4D97-AF65-F5344CB8AC3E}">
        <p14:creationId xmlns:p14="http://schemas.microsoft.com/office/powerpoint/2010/main" val="10186889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Couldn't get the rights from Marvel for any officially licensed media but I like this picture better anyway.</a:t>
            </a:r>
          </a:p>
          <a:p>
            <a:r>
              <a:rPr lang="en-US" sz="882" kern="1200" dirty="0">
                <a:solidFill>
                  <a:schemeClr val="tx1"/>
                </a:solidFill>
                <a:effectLst/>
                <a:latin typeface="Segoe UI Light" pitchFamily="34" charset="0"/>
                <a:ea typeface="+mn-ea"/>
                <a:cs typeface="+mn-cs"/>
              </a:rPr>
              <a:t>Inventory tracking and reservation management system</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On the supply side, it aggregates and tracks all sources of inventory</a:t>
            </a:r>
          </a:p>
          <a:p>
            <a:r>
              <a:rPr lang="en-US" sz="882" kern="1200" dirty="0">
                <a:solidFill>
                  <a:schemeClr val="tx1"/>
                </a:solidFill>
                <a:effectLst/>
                <a:latin typeface="Segoe UI Light" pitchFamily="34" charset="0"/>
                <a:ea typeface="+mn-ea"/>
                <a:cs typeface="+mn-cs"/>
              </a:rPr>
              <a:t>Jet and Walmart owned warehouses</a:t>
            </a:r>
          </a:p>
          <a:p>
            <a:r>
              <a:rPr lang="en-US" sz="882" kern="1200" dirty="0">
                <a:solidFill>
                  <a:schemeClr val="tx1"/>
                </a:solidFill>
                <a:effectLst/>
                <a:latin typeface="Segoe UI Light" pitchFamily="34" charset="0"/>
                <a:ea typeface="+mn-ea"/>
                <a:cs typeface="+mn-cs"/>
              </a:rPr>
              <a:t>All partner merchant warehouses</a:t>
            </a:r>
          </a:p>
          <a:p>
            <a:r>
              <a:rPr lang="en-US" sz="882" kern="1200" dirty="0">
                <a:solidFill>
                  <a:schemeClr val="tx1"/>
                </a:solidFill>
                <a:effectLst/>
                <a:latin typeface="Segoe UI Light" pitchFamily="34" charset="0"/>
                <a:ea typeface="+mn-ea"/>
                <a:cs typeface="+mn-cs"/>
              </a:rPr>
              <a:t>On the demand side, it acts as the source of truth for reservations against available inventory at those warehouses. When a customer is checking out, the contents of their cart are reserved. If the inventory is not available at that point, the reservation fails and either the items must be resourced or different items must be selected.</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Between the two, our primary goals are to</a:t>
            </a:r>
          </a:p>
          <a:p>
            <a:r>
              <a:rPr lang="en-US" sz="882" kern="1200" dirty="0">
                <a:solidFill>
                  <a:schemeClr val="tx1"/>
                </a:solidFill>
                <a:effectLst/>
                <a:latin typeface="Segoe UI Light" pitchFamily="34" charset="0"/>
                <a:ea typeface="+mn-ea"/>
                <a:cs typeface="+mn-cs"/>
              </a:rPr>
              <a:t>Maximize on-site availability, while</a:t>
            </a:r>
          </a:p>
          <a:p>
            <a:r>
              <a:rPr lang="en-US" sz="882" kern="1200" dirty="0">
                <a:solidFill>
                  <a:schemeClr val="tx1"/>
                </a:solidFill>
                <a:effectLst/>
                <a:latin typeface="Segoe UI Light" pitchFamily="34" charset="0"/>
                <a:ea typeface="+mn-ea"/>
                <a:cs typeface="+mn-cs"/>
              </a:rPr>
              <a:t>Minimizing reject rates due to lack of inventory</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Our secondary goals were to</a:t>
            </a:r>
          </a:p>
          <a:p>
            <a:r>
              <a:rPr lang="en-US" sz="882" kern="1200" dirty="0">
                <a:solidFill>
                  <a:schemeClr val="tx1"/>
                </a:solidFill>
                <a:effectLst/>
                <a:latin typeface="Segoe UI Light" pitchFamily="34" charset="0"/>
                <a:ea typeface="+mn-ea"/>
                <a:cs typeface="+mn-cs"/>
              </a:rPr>
              <a:t>improve the customer experience by reserving inventory earlier in the order pipeline</a:t>
            </a:r>
          </a:p>
          <a:p>
            <a:r>
              <a:rPr lang="en-US" sz="882" kern="1200" dirty="0">
                <a:solidFill>
                  <a:schemeClr val="tx1"/>
                </a:solidFill>
                <a:effectLst/>
                <a:latin typeface="Segoe UI Light" pitchFamily="34" charset="0"/>
                <a:ea typeface="+mn-ea"/>
                <a:cs typeface="+mn-cs"/>
              </a:rPr>
              <a:t>Enhance insights for the marketing and operations teams by providing more historical data and better analytics</a:t>
            </a:r>
          </a:p>
          <a:p>
            <a:r>
              <a:rPr lang="en-US" sz="882" kern="1200" dirty="0">
                <a:solidFill>
                  <a:schemeClr val="tx1"/>
                </a:solidFill>
                <a:effectLst/>
                <a:latin typeface="Segoe UI Light" pitchFamily="34" charset="0"/>
                <a:ea typeface="+mn-ea"/>
                <a:cs typeface="+mn-cs"/>
              </a:rPr>
              <a:t>Unify inventory management responsibilities typically spread across multiple systems.</a:t>
            </a:r>
          </a:p>
          <a:p>
            <a:r>
              <a:rPr lang="en-US" sz="882" kern="1200" dirty="0">
                <a:solidFill>
                  <a:schemeClr val="tx1"/>
                </a:solidFill>
                <a:effectLst/>
                <a:latin typeface="Segoe UI Light" pitchFamily="34" charset="0"/>
                <a:ea typeface="+mn-ea"/>
                <a:cs typeface="+mn-cs"/>
              </a:rPr>
              <a:t>Of course, along with these business goals, our solution had lots of nonfunctional goals, like</a:t>
            </a:r>
          </a:p>
          <a:p>
            <a:r>
              <a:rPr lang="en-US" sz="882" kern="1200" dirty="0">
                <a:solidFill>
                  <a:schemeClr val="tx1"/>
                </a:solidFill>
                <a:effectLst/>
                <a:latin typeface="Segoe UI Light" pitchFamily="34" charset="0"/>
                <a:ea typeface="+mn-ea"/>
                <a:cs typeface="+mn-cs"/>
              </a:rPr>
              <a:t>High availability</a:t>
            </a:r>
          </a:p>
          <a:p>
            <a:r>
              <a:rPr lang="en-US" sz="882" kern="1200" dirty="0" err="1">
                <a:solidFill>
                  <a:schemeClr val="tx1"/>
                </a:solidFill>
                <a:effectLst/>
                <a:latin typeface="Segoe UI Light" pitchFamily="34" charset="0"/>
                <a:ea typeface="+mn-ea"/>
                <a:cs typeface="+mn-cs"/>
              </a:rPr>
              <a:t>Georeplication</a:t>
            </a:r>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Fast performance backed up by SLAs.</a:t>
            </a:r>
          </a:p>
          <a:p>
            <a:endParaRPr lang="en-US" dirty="0"/>
          </a:p>
          <a:p>
            <a:r>
              <a:rPr lang="en-US" dirty="0"/>
              <a:t>Let’s jump into how we built Panther and how it solves these problems</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470583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Basic building block of systems at jet, a fundamental pattern that can be used for every domain. At a high level:</a:t>
            </a:r>
          </a:p>
          <a:p>
            <a:r>
              <a:rPr lang="en-US" sz="882" kern="1200" dirty="0">
                <a:solidFill>
                  <a:schemeClr val="tx1"/>
                </a:solidFill>
                <a:effectLst/>
                <a:latin typeface="Segoe UI Light" pitchFamily="34" charset="0"/>
                <a:ea typeface="+mn-ea"/>
                <a:cs typeface="+mn-cs"/>
              </a:rPr>
              <a:t>	A stream of commands</a:t>
            </a:r>
          </a:p>
          <a:p>
            <a:r>
              <a:rPr lang="en-US" sz="882" kern="1200" dirty="0">
                <a:solidFill>
                  <a:schemeClr val="tx1"/>
                </a:solidFill>
                <a:effectLst/>
                <a:latin typeface="Segoe UI Light" pitchFamily="34" charset="0"/>
                <a:ea typeface="+mn-ea"/>
                <a:cs typeface="+mn-cs"/>
              </a:rPr>
              <a:t>	Executed against aggregates</a:t>
            </a:r>
          </a:p>
          <a:p>
            <a:r>
              <a:rPr lang="en-US" sz="882" kern="1200" dirty="0">
                <a:solidFill>
                  <a:schemeClr val="tx1"/>
                </a:solidFill>
                <a:effectLst/>
                <a:latin typeface="Segoe UI Light" pitchFamily="34" charset="0"/>
                <a:ea typeface="+mn-ea"/>
                <a:cs typeface="+mn-cs"/>
              </a:rPr>
              <a:t>	Produce events</a:t>
            </a:r>
          </a:p>
          <a:p>
            <a:r>
              <a:rPr lang="en-US" sz="882" kern="1200" dirty="0">
                <a:solidFill>
                  <a:schemeClr val="tx1"/>
                </a:solidFill>
                <a:effectLst/>
                <a:latin typeface="Segoe UI Light" pitchFamily="34" charset="0"/>
                <a:ea typeface="+mn-ea"/>
                <a:cs typeface="+mn-cs"/>
              </a:rPr>
              <a:t>	Stored in streams</a:t>
            </a:r>
          </a:p>
          <a:p>
            <a:r>
              <a:rPr lang="en-US" dirty="0"/>
              <a:t>Let’s walk through all of these step by step, starting with executing a command.</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10/23/2018 7:02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772824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900" b="0" i="0" kern="1200" dirty="0">
                <a:solidFill>
                  <a:schemeClr val="tx1"/>
                </a:solidFill>
                <a:effectLst/>
                <a:latin typeface="Segoe UI Light" pitchFamily="34" charset="0"/>
                <a:ea typeface="+mn-ea"/>
                <a:cs typeface="+mn-cs"/>
              </a:rPr>
              <a:t>This has five steps.</a:t>
            </a:r>
          </a:p>
          <a:p>
            <a:pPr rtl="0" fontAlgn="ctr"/>
            <a:r>
              <a:rPr lang="en-US" sz="900" b="0" i="1" kern="1200" dirty="0">
                <a:solidFill>
                  <a:schemeClr val="tx1"/>
                </a:solidFill>
                <a:effectLst/>
                <a:latin typeface="Segoe UI Light" pitchFamily="34" charset="0"/>
                <a:ea typeface="+mn-ea"/>
                <a:cs typeface="+mn-cs"/>
              </a:rPr>
              <a:t>Ingest</a:t>
            </a:r>
            <a:r>
              <a:rPr lang="en-US" sz="900" b="0" i="0" kern="1200" dirty="0">
                <a:solidFill>
                  <a:schemeClr val="tx1"/>
                </a:solidFill>
                <a:effectLst/>
                <a:latin typeface="Segoe UI Light" pitchFamily="34" charset="0"/>
                <a:ea typeface="+mn-ea"/>
                <a:cs typeface="+mn-cs"/>
              </a:rPr>
              <a:t> message</a:t>
            </a:r>
          </a:p>
          <a:p>
            <a:pPr lvl="1" rtl="0" fontAlgn="ctr"/>
            <a:r>
              <a:rPr lang="en-US" sz="900" b="0" i="0" kern="1200" dirty="0">
                <a:solidFill>
                  <a:schemeClr val="tx1"/>
                </a:solidFill>
                <a:effectLst/>
                <a:latin typeface="Segoe UI Light" pitchFamily="34" charset="0"/>
                <a:ea typeface="+mn-ea"/>
                <a:cs typeface="+mn-cs"/>
              </a:rPr>
              <a:t>Could be from Kafka, HTTP, queue</a:t>
            </a:r>
          </a:p>
          <a:p>
            <a:pPr lvl="1" rtl="0" fontAlgn="ctr"/>
            <a:r>
              <a:rPr lang="en-US" sz="900" b="0" i="0" kern="1200" dirty="0">
                <a:solidFill>
                  <a:schemeClr val="tx1"/>
                </a:solidFill>
                <a:effectLst/>
                <a:latin typeface="Segoe UI Light" pitchFamily="34" charset="0"/>
                <a:ea typeface="+mn-ea"/>
                <a:cs typeface="+mn-cs"/>
              </a:rPr>
              <a:t>Could be JSON, </a:t>
            </a:r>
            <a:r>
              <a:rPr lang="en-US" sz="900" b="0" i="0" kern="1200" dirty="0" err="1">
                <a:solidFill>
                  <a:schemeClr val="tx1"/>
                </a:solidFill>
                <a:effectLst/>
                <a:latin typeface="Segoe UI Light" pitchFamily="34" charset="0"/>
                <a:ea typeface="+mn-ea"/>
                <a:cs typeface="+mn-cs"/>
              </a:rPr>
              <a:t>Protobuf</a:t>
            </a:r>
            <a:r>
              <a:rPr lang="en-US" sz="900" b="0" i="0" kern="1200" dirty="0">
                <a:solidFill>
                  <a:schemeClr val="tx1"/>
                </a:solidFill>
                <a:effectLst/>
                <a:latin typeface="Segoe UI Light" pitchFamily="34" charset="0"/>
                <a:ea typeface="+mn-ea"/>
                <a:cs typeface="+mn-cs"/>
              </a:rPr>
              <a:t>, Avro</a:t>
            </a:r>
          </a:p>
          <a:p>
            <a:pPr rtl="0" fontAlgn="ctr"/>
            <a:r>
              <a:rPr lang="en-US" sz="900" b="0" i="1" kern="1200" dirty="0">
                <a:solidFill>
                  <a:schemeClr val="tx1"/>
                </a:solidFill>
                <a:effectLst/>
                <a:latin typeface="Segoe UI Light" pitchFamily="34" charset="0"/>
                <a:ea typeface="+mn-ea"/>
                <a:cs typeface="+mn-cs"/>
              </a:rPr>
              <a:t>Deserialize</a:t>
            </a:r>
            <a:r>
              <a:rPr lang="en-US" sz="900" b="0" i="0" kern="1200" dirty="0">
                <a:solidFill>
                  <a:schemeClr val="tx1"/>
                </a:solidFill>
                <a:effectLst/>
                <a:latin typeface="Segoe UI Light" pitchFamily="34" charset="0"/>
                <a:ea typeface="+mn-ea"/>
                <a:cs typeface="+mn-cs"/>
              </a:rPr>
              <a:t> message to strongly-typed command in our language of choice.</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10/23/2018 7:02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40196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882" b="0" i="0" kern="1200" dirty="0">
                <a:solidFill>
                  <a:schemeClr val="tx1"/>
                </a:solidFill>
                <a:effectLst/>
                <a:latin typeface="Segoe UI Light" pitchFamily="34" charset="0"/>
                <a:ea typeface="+mn-ea"/>
                <a:cs typeface="+mn-cs"/>
              </a:rPr>
              <a:t>Commands are messages that express intent to change state</a:t>
            </a:r>
          </a:p>
          <a:p>
            <a:r>
              <a:rPr lang="en-US" sz="882" kern="1200" dirty="0">
                <a:solidFill>
                  <a:schemeClr val="tx1"/>
                </a:solidFill>
                <a:effectLst/>
                <a:latin typeface="Segoe UI Light" pitchFamily="34" charset="0"/>
                <a:ea typeface="+mn-ea"/>
                <a:cs typeface="+mn-cs"/>
              </a:rPr>
              <a:t>Named with imperative verbs and usually a direct object, e.g.</a:t>
            </a:r>
          </a:p>
          <a:p>
            <a:r>
              <a:rPr lang="en-US" sz="882" kern="1200" dirty="0" err="1">
                <a:solidFill>
                  <a:schemeClr val="tx1"/>
                </a:solidFill>
                <a:effectLst/>
                <a:latin typeface="Segoe UI Light" pitchFamily="34" charset="0"/>
                <a:ea typeface="+mn-ea"/>
                <a:cs typeface="+mn-cs"/>
              </a:rPr>
              <a:t>UpdateInventory</a:t>
            </a:r>
            <a:endParaRPr lang="en-US" sz="882" kern="1200" dirty="0">
              <a:solidFill>
                <a:schemeClr val="tx1"/>
              </a:solidFill>
              <a:effectLst/>
              <a:latin typeface="Segoe UI Light" pitchFamily="34" charset="0"/>
              <a:ea typeface="+mn-ea"/>
              <a:cs typeface="+mn-cs"/>
            </a:endParaRPr>
          </a:p>
          <a:p>
            <a:r>
              <a:rPr lang="en-US" sz="882" kern="1200" dirty="0" err="1">
                <a:solidFill>
                  <a:schemeClr val="tx1"/>
                </a:solidFill>
                <a:effectLst/>
                <a:latin typeface="Segoe UI Light" pitchFamily="34" charset="0"/>
                <a:ea typeface="+mn-ea"/>
                <a:cs typeface="+mn-cs"/>
              </a:rPr>
              <a:t>ReserveInventory</a:t>
            </a:r>
            <a:endParaRPr lang="en-US" sz="882" kern="1200" dirty="0">
              <a:solidFill>
                <a:schemeClr val="tx1"/>
              </a:solidFill>
              <a:effectLst/>
              <a:latin typeface="Segoe UI Light" pitchFamily="34" charset="0"/>
              <a:ea typeface="+mn-ea"/>
              <a:cs typeface="+mn-cs"/>
            </a:endParaRPr>
          </a:p>
          <a:p>
            <a:r>
              <a:rPr lang="en-US" sz="882" kern="1200" dirty="0" err="1">
                <a:solidFill>
                  <a:schemeClr val="tx1"/>
                </a:solidFill>
                <a:effectLst/>
                <a:latin typeface="Segoe UI Light" pitchFamily="34" charset="0"/>
                <a:ea typeface="+mn-ea"/>
                <a:cs typeface="+mn-cs"/>
              </a:rPr>
              <a:t>ExpireReservation</a:t>
            </a:r>
            <a:endParaRPr lang="en-US" sz="882" kern="1200" dirty="0">
              <a:solidFill>
                <a:schemeClr val="tx1"/>
              </a:solidFill>
              <a:effectLst/>
              <a:latin typeface="Segoe UI Light" pitchFamily="34" charset="0"/>
              <a:ea typeface="+mn-ea"/>
              <a:cs typeface="+mn-cs"/>
            </a:endParaRPr>
          </a:p>
          <a:p>
            <a:r>
              <a:rPr lang="en-US" sz="882" kern="1200" dirty="0" err="1">
                <a:solidFill>
                  <a:schemeClr val="tx1"/>
                </a:solidFill>
                <a:effectLst/>
                <a:latin typeface="Segoe UI Light" pitchFamily="34" charset="0"/>
                <a:ea typeface="+mn-ea"/>
                <a:cs typeface="+mn-cs"/>
              </a:rPr>
              <a:t>ArchiveItem</a:t>
            </a:r>
            <a:endParaRPr lang="en-US" sz="882" kern="1200" dirty="0">
              <a:solidFill>
                <a:schemeClr val="tx1"/>
              </a:solidFill>
              <a:effectLst/>
              <a:latin typeface="Segoe UI Light" pitchFamily="34" charset="0"/>
              <a:ea typeface="+mn-ea"/>
              <a:cs typeface="+mn-cs"/>
            </a:endParaRPr>
          </a:p>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
        <p:nvSpPr>
          <p:cNvPr id="10" name="Date Placeholder 9"/>
          <p:cNvSpPr>
            <a:spLocks noGrp="1"/>
          </p:cNvSpPr>
          <p:nvPr>
            <p:ph type="dt" idx="13"/>
          </p:nvPr>
        </p:nvSpPr>
        <p:spPr/>
        <p:txBody>
          <a:bodyPr/>
          <a:lstStyle/>
          <a:p>
            <a:fld id="{D44C3489-8257-4E60-994D-6A5CEE67ED71}" type="datetime8">
              <a:rPr lang="en-US" smtClean="0"/>
              <a:t>10/23/2018 7:02 PM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3868386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 of the command indicating intent</a:t>
            </a:r>
          </a:p>
          <a:p>
            <a:r>
              <a:rPr lang="en-US" dirty="0"/>
              <a:t>A field or fields identifying the relevant aggregate</a:t>
            </a:r>
          </a:p>
          <a:p>
            <a:r>
              <a:rPr lang="en-US" dirty="0"/>
              <a:t>Any additional content for the command, in this case the quantity to reserve</a:t>
            </a:r>
          </a:p>
          <a:p>
            <a:r>
              <a:rPr lang="en-US" dirty="0"/>
              <a:t>Some metadata, like who triggered the command and when </a:t>
            </a:r>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
        <p:nvSpPr>
          <p:cNvPr id="10" name="Date Placeholder 9"/>
          <p:cNvSpPr>
            <a:spLocks noGrp="1"/>
          </p:cNvSpPr>
          <p:nvPr>
            <p:ph type="dt" idx="13"/>
          </p:nvPr>
        </p:nvSpPr>
        <p:spPr/>
        <p:txBody>
          <a:bodyPr/>
          <a:lstStyle/>
          <a:p>
            <a:fld id="{D44C3489-8257-4E60-994D-6A5CEE67ED71}" type="datetime8">
              <a:rPr lang="en-US" smtClean="0"/>
              <a:t>10/23/2018 7:02 PM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36386295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900" b="0" i="0" kern="1200" dirty="0">
                <a:solidFill>
                  <a:schemeClr val="tx1"/>
                </a:solidFill>
                <a:effectLst/>
                <a:latin typeface="Segoe UI Light" pitchFamily="34" charset="0"/>
                <a:ea typeface="+mn-ea"/>
                <a:cs typeface="+mn-cs"/>
              </a:rPr>
              <a:t>Using the identifier from the command, </a:t>
            </a:r>
            <a:r>
              <a:rPr lang="en-US" sz="900" b="0" i="1" kern="1200" dirty="0">
                <a:solidFill>
                  <a:schemeClr val="tx1"/>
                </a:solidFill>
                <a:effectLst/>
                <a:latin typeface="Segoe UI Light" pitchFamily="34" charset="0"/>
                <a:ea typeface="+mn-ea"/>
                <a:cs typeface="+mn-cs"/>
              </a:rPr>
              <a:t>retrieve the current state</a:t>
            </a:r>
            <a:r>
              <a:rPr lang="en-US" sz="900" b="0" i="0" kern="1200" dirty="0">
                <a:solidFill>
                  <a:schemeClr val="tx1"/>
                </a:solidFill>
                <a:effectLst/>
                <a:latin typeface="Segoe UI Light" pitchFamily="34" charset="0"/>
                <a:ea typeface="+mn-ea"/>
                <a:cs typeface="+mn-cs"/>
              </a:rPr>
              <a:t> from the datastore</a:t>
            </a:r>
          </a:p>
          <a:p>
            <a:pPr lvl="1" rtl="0" fontAlgn="ctr"/>
            <a:r>
              <a:rPr lang="en-US" sz="900" b="0" i="0" kern="1200" dirty="0">
                <a:solidFill>
                  <a:schemeClr val="tx1"/>
                </a:solidFill>
                <a:effectLst/>
                <a:latin typeface="Segoe UI Light" pitchFamily="34" charset="0"/>
                <a:ea typeface="+mn-ea"/>
                <a:cs typeface="+mn-cs"/>
              </a:rPr>
              <a:t>There are a few different ways of constructing the state in the first place, which I'll touch on later, but for now just assume that state, or if you're using Domain-Driven Design language, that </a:t>
            </a:r>
            <a:r>
              <a:rPr lang="en-US" sz="900" b="0" i="1" kern="1200" dirty="0">
                <a:solidFill>
                  <a:schemeClr val="tx1"/>
                </a:solidFill>
                <a:effectLst/>
                <a:latin typeface="Segoe UI Light" pitchFamily="34" charset="0"/>
                <a:ea typeface="+mn-ea"/>
                <a:cs typeface="+mn-cs"/>
              </a:rPr>
              <a:t>aggregate</a:t>
            </a:r>
            <a:r>
              <a:rPr lang="en-US" sz="900" b="0" i="0" kern="1200" dirty="0">
                <a:solidFill>
                  <a:schemeClr val="tx1"/>
                </a:solidFill>
                <a:effectLst/>
                <a:latin typeface="Segoe UI Light" pitchFamily="34" charset="0"/>
                <a:ea typeface="+mn-ea"/>
                <a:cs typeface="+mn-cs"/>
              </a:rPr>
              <a:t>, exists somewhere.</a:t>
            </a:r>
          </a:p>
          <a:p>
            <a:pPr lvl="1" rtl="0" fontAlgn="ctr"/>
            <a:r>
              <a:rPr lang="en-US" sz="900" b="0" i="0" kern="1200" dirty="0">
                <a:solidFill>
                  <a:schemeClr val="tx1"/>
                </a:solidFill>
                <a:effectLst/>
                <a:latin typeface="Segoe UI Light" pitchFamily="34" charset="0"/>
                <a:ea typeface="+mn-ea"/>
                <a:cs typeface="+mn-cs"/>
              </a:rPr>
              <a:t>For inventory commands, the appropriate identifier is usually the SKU ID + FN ID.</a:t>
            </a:r>
          </a:p>
          <a:p>
            <a:pPr lvl="1" rtl="0" fontAlgn="ctr"/>
            <a:r>
              <a:rPr lang="en-US" sz="900" b="0" i="0" kern="1200" dirty="0">
                <a:solidFill>
                  <a:schemeClr val="tx1"/>
                </a:solidFill>
                <a:effectLst/>
                <a:latin typeface="Segoe UI Light" pitchFamily="34" charset="0"/>
                <a:ea typeface="+mn-ea"/>
                <a:cs typeface="+mn-cs"/>
              </a:rPr>
              <a:t>Retrieves, say, the current inventory counts for that SKU at that FN</a:t>
            </a:r>
          </a:p>
          <a:p>
            <a:pPr lvl="1" rtl="0" fontAlgn="ctr"/>
            <a:r>
              <a:rPr lang="en-US" sz="900" b="0" i="0" kern="1200" dirty="0">
                <a:solidFill>
                  <a:schemeClr val="tx1"/>
                </a:solidFill>
                <a:effectLst/>
                <a:latin typeface="Segoe UI Light" pitchFamily="34" charset="0"/>
                <a:ea typeface="+mn-ea"/>
                <a:cs typeface="+mn-cs"/>
              </a:rPr>
              <a:t>Also, and this will be important in a moment, it retrieves a logical clock for that state -- a monotonically increasing integer -- that identifies the last update. That clock is called the sequence number. If there have been a million changes to this inventory, the sequence number will be 1,000,000</a:t>
            </a:r>
          </a:p>
          <a:p>
            <a:pPr rtl="0" fontAlgn="ctr"/>
            <a:r>
              <a:rPr lang="en-US" sz="900" b="0" i="0" kern="1200" dirty="0">
                <a:solidFill>
                  <a:schemeClr val="tx1"/>
                </a:solidFill>
                <a:effectLst/>
                <a:latin typeface="Segoe UI Light" pitchFamily="34" charset="0"/>
                <a:ea typeface="+mn-ea"/>
                <a:cs typeface="+mn-cs"/>
              </a:rPr>
              <a:t>With a command describing intent, and the current state you want to change, you </a:t>
            </a:r>
            <a:r>
              <a:rPr lang="en-US" sz="900" b="0" i="1" kern="1200" dirty="0">
                <a:solidFill>
                  <a:schemeClr val="tx1"/>
                </a:solidFill>
                <a:effectLst/>
                <a:latin typeface="Segoe UI Light" pitchFamily="34" charset="0"/>
                <a:ea typeface="+mn-ea"/>
                <a:cs typeface="+mn-cs"/>
              </a:rPr>
              <a:t>execute</a:t>
            </a:r>
            <a:r>
              <a:rPr lang="en-US" sz="900" b="0" i="0" kern="1200" dirty="0">
                <a:solidFill>
                  <a:schemeClr val="tx1"/>
                </a:solidFill>
                <a:effectLst/>
                <a:latin typeface="Segoe UI Light" pitchFamily="34" charset="0"/>
                <a:ea typeface="+mn-ea"/>
                <a:cs typeface="+mn-cs"/>
              </a:rPr>
              <a:t> the command against the state.</a:t>
            </a:r>
          </a:p>
          <a:p>
            <a:pPr lvl="1" rtl="0" fontAlgn="ctr"/>
            <a:r>
              <a:rPr lang="en-US" sz="900" b="0" i="0" kern="1200" dirty="0">
                <a:solidFill>
                  <a:schemeClr val="tx1"/>
                </a:solidFill>
                <a:effectLst/>
                <a:latin typeface="Segoe UI Light" pitchFamily="34" charset="0"/>
                <a:ea typeface="+mn-ea"/>
                <a:cs typeface="+mn-cs"/>
              </a:rPr>
              <a:t>Executing the command does not </a:t>
            </a:r>
            <a:r>
              <a:rPr lang="en-US" sz="900" b="0" i="1" kern="1200" dirty="0">
                <a:solidFill>
                  <a:schemeClr val="tx1"/>
                </a:solidFill>
                <a:effectLst/>
                <a:latin typeface="Segoe UI Light" pitchFamily="34" charset="0"/>
                <a:ea typeface="+mn-ea"/>
                <a:cs typeface="+mn-cs"/>
              </a:rPr>
              <a:t>itself</a:t>
            </a:r>
            <a:r>
              <a:rPr lang="en-US" sz="900" b="0" i="0" kern="1200" dirty="0">
                <a:solidFill>
                  <a:schemeClr val="tx1"/>
                </a:solidFill>
                <a:effectLst/>
                <a:latin typeface="Segoe UI Light" pitchFamily="34" charset="0"/>
                <a:ea typeface="+mn-ea"/>
                <a:cs typeface="+mn-cs"/>
              </a:rPr>
              <a:t> change the state</a:t>
            </a:r>
          </a:p>
          <a:p>
            <a:pPr lvl="2" rtl="0" fontAlgn="ctr"/>
            <a:r>
              <a:rPr lang="en-US" sz="900" b="0" i="0" kern="1200" dirty="0">
                <a:solidFill>
                  <a:schemeClr val="tx1"/>
                </a:solidFill>
                <a:effectLst/>
                <a:latin typeface="Segoe UI Light" pitchFamily="34" charset="0"/>
                <a:ea typeface="+mn-ea"/>
                <a:cs typeface="+mn-cs"/>
              </a:rPr>
              <a:t>Command execution is a pure function. It does not induce a side effect.</a:t>
            </a:r>
          </a:p>
          <a:p>
            <a:pPr lvl="1" rtl="0" fontAlgn="ctr"/>
            <a:r>
              <a:rPr lang="en-US" sz="900" b="0" i="0" kern="1200" dirty="0">
                <a:solidFill>
                  <a:schemeClr val="tx1"/>
                </a:solidFill>
                <a:effectLst/>
                <a:latin typeface="Segoe UI Light" pitchFamily="34" charset="0"/>
                <a:ea typeface="+mn-ea"/>
                <a:cs typeface="+mn-cs"/>
              </a:rPr>
              <a:t>It executes business logic usually consisting of validation rules</a:t>
            </a:r>
          </a:p>
          <a:p>
            <a:pPr lvl="2" rtl="0" fontAlgn="ctr"/>
            <a:r>
              <a:rPr lang="en-US" sz="900" b="0" i="0" kern="1200" dirty="0">
                <a:solidFill>
                  <a:schemeClr val="tx1"/>
                </a:solidFill>
                <a:effectLst/>
                <a:latin typeface="Segoe UI Light" pitchFamily="34" charset="0"/>
                <a:ea typeface="+mn-ea"/>
                <a:cs typeface="+mn-cs"/>
              </a:rPr>
              <a:t>In some cases, the command comes straight from the source of truth so there's not much to validate. For instance, with </a:t>
            </a:r>
            <a:r>
              <a:rPr lang="en-US" sz="900" b="0" i="0" kern="1200" dirty="0" err="1">
                <a:solidFill>
                  <a:schemeClr val="tx1"/>
                </a:solidFill>
                <a:effectLst/>
                <a:latin typeface="Segoe UI Light" pitchFamily="34" charset="0"/>
                <a:ea typeface="+mn-ea"/>
                <a:cs typeface="+mn-cs"/>
              </a:rPr>
              <a:t>UpdateInventory</a:t>
            </a:r>
            <a:r>
              <a:rPr lang="en-US" sz="900" b="0" i="0" kern="1200" dirty="0">
                <a:solidFill>
                  <a:schemeClr val="tx1"/>
                </a:solidFill>
                <a:effectLst/>
                <a:latin typeface="Segoe UI Light" pitchFamily="34" charset="0"/>
                <a:ea typeface="+mn-ea"/>
                <a:cs typeface="+mn-cs"/>
              </a:rPr>
              <a:t>, the command is straight from the merchant or warehouse. They're the source of truth for their own inventory counts, so validation we perform is trivial.</a:t>
            </a:r>
          </a:p>
          <a:p>
            <a:pPr lvl="2" rtl="0" fontAlgn="ctr"/>
            <a:r>
              <a:rPr lang="en-US" sz="900" b="0" i="0" kern="1200" dirty="0" err="1">
                <a:solidFill>
                  <a:schemeClr val="tx1"/>
                </a:solidFill>
                <a:effectLst/>
                <a:latin typeface="Segoe UI Light" pitchFamily="34" charset="0"/>
                <a:ea typeface="+mn-ea"/>
                <a:cs typeface="+mn-cs"/>
              </a:rPr>
              <a:t>ReserveInventory</a:t>
            </a:r>
            <a:r>
              <a:rPr lang="en-US" sz="900" b="0" i="0" kern="1200" dirty="0">
                <a:solidFill>
                  <a:schemeClr val="tx1"/>
                </a:solidFill>
                <a:effectLst/>
                <a:latin typeface="Segoe UI Light" pitchFamily="34" charset="0"/>
                <a:ea typeface="+mn-ea"/>
                <a:cs typeface="+mn-cs"/>
              </a:rPr>
              <a:t> is an example of a command with real validation, but still simple. Is the quantity being reserved less than or equal to the quantity available to sell? Great. If not, it failed. </a:t>
            </a:r>
          </a:p>
          <a:p>
            <a:pPr lvl="1" rtl="0" fontAlgn="ctr"/>
            <a:r>
              <a:rPr lang="en-US" sz="900" b="0" i="0" kern="1200" dirty="0">
                <a:solidFill>
                  <a:schemeClr val="tx1"/>
                </a:solidFill>
                <a:effectLst/>
                <a:latin typeface="Segoe UI Light" pitchFamily="34" charset="0"/>
                <a:ea typeface="+mn-ea"/>
                <a:cs typeface="+mn-cs"/>
              </a:rPr>
              <a:t>So if executing the command doesn't itself change the state, what does it do?</a:t>
            </a:r>
          </a:p>
          <a:p>
            <a:pPr lvl="2" rtl="0" fontAlgn="ctr"/>
            <a:r>
              <a:rPr lang="en-US" sz="900" b="0" i="0" kern="1200" dirty="0">
                <a:solidFill>
                  <a:schemeClr val="tx1"/>
                </a:solidFill>
                <a:effectLst/>
                <a:latin typeface="Segoe UI Light" pitchFamily="34" charset="0"/>
                <a:ea typeface="+mn-ea"/>
                <a:cs typeface="+mn-cs"/>
              </a:rPr>
              <a:t>It emits an event as output.</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10/23/2018 7:02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273688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900" b="0" i="0" kern="1200" dirty="0">
                <a:solidFill>
                  <a:schemeClr val="tx1"/>
                </a:solidFill>
                <a:effectLst/>
                <a:latin typeface="Segoe UI Light" pitchFamily="34" charset="0"/>
                <a:ea typeface="+mn-ea"/>
                <a:cs typeface="+mn-cs"/>
              </a:rPr>
              <a:t>An event indicates something that </a:t>
            </a:r>
            <a:r>
              <a:rPr lang="en-US" sz="900" b="0" i="1" kern="1200" dirty="0">
                <a:solidFill>
                  <a:schemeClr val="tx1"/>
                </a:solidFill>
                <a:effectLst/>
                <a:latin typeface="Segoe UI Light" pitchFamily="34" charset="0"/>
                <a:ea typeface="+mn-ea"/>
                <a:cs typeface="+mn-cs"/>
              </a:rPr>
              <a:t>has happened</a:t>
            </a:r>
            <a:endParaRPr lang="en-US" sz="900" b="0" i="0" kern="1200" dirty="0">
              <a:solidFill>
                <a:schemeClr val="tx1"/>
              </a:solidFill>
              <a:effectLst/>
              <a:latin typeface="Segoe UI Light" pitchFamily="34" charset="0"/>
              <a:ea typeface="+mn-ea"/>
              <a:cs typeface="+mn-cs"/>
            </a:endParaRPr>
          </a:p>
          <a:p>
            <a:pPr rtl="0" fontAlgn="ctr"/>
            <a:r>
              <a:rPr lang="en-US" sz="900" b="0" i="0" kern="1200" dirty="0">
                <a:solidFill>
                  <a:schemeClr val="tx1"/>
                </a:solidFill>
                <a:effectLst/>
                <a:latin typeface="Segoe UI Light" pitchFamily="34" charset="0"/>
                <a:ea typeface="+mn-ea"/>
                <a:cs typeface="+mn-cs"/>
              </a:rPr>
              <a:t>It usually flips the syntax of the command that triggered it, with a past tense of the verb.</a:t>
            </a:r>
          </a:p>
          <a:p>
            <a:pPr lvl="1" rtl="0" fontAlgn="ctr"/>
            <a:r>
              <a:rPr lang="en-US" sz="900" b="0" i="0" kern="1200" dirty="0" err="1">
                <a:solidFill>
                  <a:schemeClr val="tx1"/>
                </a:solidFill>
                <a:effectLst/>
                <a:latin typeface="Segoe UI Light" pitchFamily="34" charset="0"/>
                <a:ea typeface="+mn-ea"/>
                <a:cs typeface="+mn-cs"/>
              </a:rPr>
              <a:t>InventoryUpdated</a:t>
            </a:r>
            <a:endParaRPr lang="en-US" sz="900" b="0" i="0" kern="1200" dirty="0">
              <a:solidFill>
                <a:schemeClr val="tx1"/>
              </a:solidFill>
              <a:effectLst/>
              <a:latin typeface="Segoe UI Light" pitchFamily="34" charset="0"/>
              <a:ea typeface="+mn-ea"/>
              <a:cs typeface="+mn-cs"/>
            </a:endParaRPr>
          </a:p>
          <a:p>
            <a:pPr lvl="1" rtl="0" fontAlgn="ctr"/>
            <a:r>
              <a:rPr lang="en-US" sz="900" b="0" i="0" kern="1200" dirty="0" err="1">
                <a:solidFill>
                  <a:schemeClr val="tx1"/>
                </a:solidFill>
                <a:effectLst/>
                <a:latin typeface="Segoe UI Light" pitchFamily="34" charset="0"/>
                <a:ea typeface="+mn-ea"/>
                <a:cs typeface="+mn-cs"/>
              </a:rPr>
              <a:t>InventoryReserved</a:t>
            </a:r>
            <a:endParaRPr lang="en-US" sz="900" b="0" i="0" kern="1200" dirty="0">
              <a:solidFill>
                <a:schemeClr val="tx1"/>
              </a:solidFill>
              <a:effectLst/>
              <a:latin typeface="Segoe UI Light" pitchFamily="34" charset="0"/>
              <a:ea typeface="+mn-ea"/>
              <a:cs typeface="+mn-cs"/>
            </a:endParaRPr>
          </a:p>
          <a:p>
            <a:pPr lvl="1" rtl="0" fontAlgn="ctr"/>
            <a:r>
              <a:rPr lang="en-US" sz="900" b="0" i="0" kern="1200" dirty="0" err="1">
                <a:solidFill>
                  <a:schemeClr val="tx1"/>
                </a:solidFill>
                <a:effectLst/>
                <a:latin typeface="Segoe UI Light" pitchFamily="34" charset="0"/>
                <a:ea typeface="+mn-ea"/>
                <a:cs typeface="+mn-cs"/>
              </a:rPr>
              <a:t>ReservationExpired</a:t>
            </a:r>
            <a:endParaRPr lang="en-US" sz="900" b="0" i="0" kern="1200" dirty="0">
              <a:solidFill>
                <a:schemeClr val="tx1"/>
              </a:solidFill>
              <a:effectLst/>
              <a:latin typeface="Segoe UI Light" pitchFamily="34" charset="0"/>
              <a:ea typeface="+mn-ea"/>
              <a:cs typeface="+mn-cs"/>
            </a:endParaRPr>
          </a:p>
          <a:p>
            <a:pPr rtl="0" fontAlgn="ctr"/>
            <a:r>
              <a:rPr lang="en-US" sz="900" b="0" i="0" kern="1200" dirty="0">
                <a:solidFill>
                  <a:schemeClr val="tx1"/>
                </a:solidFill>
                <a:effectLst/>
                <a:latin typeface="Segoe UI Light" pitchFamily="34" charset="0"/>
                <a:ea typeface="+mn-ea"/>
                <a:cs typeface="+mn-cs"/>
              </a:rPr>
              <a:t>Validation failures are events, too, with the format </a:t>
            </a:r>
            <a:r>
              <a:rPr lang="en-US" sz="900" b="0" i="0" kern="1200" dirty="0" err="1">
                <a:solidFill>
                  <a:schemeClr val="tx1"/>
                </a:solidFill>
                <a:effectLst/>
                <a:latin typeface="Segoe UI Light" pitchFamily="34" charset="0"/>
                <a:ea typeface="+mn-ea"/>
                <a:cs typeface="+mn-cs"/>
              </a:rPr>
              <a:t>CommandNameFailed</a:t>
            </a:r>
            <a:endParaRPr lang="en-US" sz="900" b="0" i="0" kern="1200" dirty="0">
              <a:solidFill>
                <a:schemeClr val="tx1"/>
              </a:solidFill>
              <a:effectLst/>
              <a:latin typeface="Segoe UI Light" pitchFamily="34" charset="0"/>
              <a:ea typeface="+mn-ea"/>
              <a:cs typeface="+mn-cs"/>
            </a:endParaRPr>
          </a:p>
          <a:p>
            <a:pPr lvl="1" rtl="0" fontAlgn="ctr"/>
            <a:r>
              <a:rPr lang="en-US" sz="900" b="0" i="0" kern="1200" dirty="0" err="1">
                <a:solidFill>
                  <a:schemeClr val="tx1"/>
                </a:solidFill>
                <a:effectLst/>
                <a:latin typeface="Segoe UI Light" pitchFamily="34" charset="0"/>
                <a:ea typeface="+mn-ea"/>
                <a:cs typeface="+mn-cs"/>
              </a:rPr>
              <a:t>ReserveInventoryFailed</a:t>
            </a:r>
            <a:endParaRPr lang="en-US" sz="900" b="0" i="0" kern="1200" dirty="0">
              <a:solidFill>
                <a:schemeClr val="tx1"/>
              </a:solidFill>
              <a:effectLst/>
              <a:latin typeface="Segoe UI Light" pitchFamily="34" charset="0"/>
              <a:ea typeface="+mn-ea"/>
              <a:cs typeface="+mn-cs"/>
            </a:endParaRPr>
          </a:p>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
        <p:nvSpPr>
          <p:cNvPr id="10" name="Date Placeholder 9"/>
          <p:cNvSpPr>
            <a:spLocks noGrp="1"/>
          </p:cNvSpPr>
          <p:nvPr>
            <p:ph type="dt" idx="13"/>
          </p:nvPr>
        </p:nvSpPr>
        <p:spPr/>
        <p:txBody>
          <a:bodyPr/>
          <a:lstStyle/>
          <a:p>
            <a:fld id="{D44C3489-8257-4E60-994D-6A5CEE67ED71}" type="datetime8">
              <a:rPr lang="en-US" smtClean="0"/>
              <a:t>10/23/2018 7:02 PM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18982890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900" b="0" i="0" kern="1200" dirty="0">
                <a:solidFill>
                  <a:schemeClr val="tx1"/>
                </a:solidFill>
                <a:effectLst/>
                <a:latin typeface="Segoe UI Light" pitchFamily="34" charset="0"/>
                <a:ea typeface="+mn-ea"/>
                <a:cs typeface="+mn-cs"/>
              </a:rPr>
              <a:t>With output event in hand, you </a:t>
            </a:r>
            <a:r>
              <a:rPr lang="en-US" sz="900" b="0" i="1" kern="1200" dirty="0">
                <a:solidFill>
                  <a:schemeClr val="tx1"/>
                </a:solidFill>
                <a:effectLst/>
                <a:latin typeface="Segoe UI Light" pitchFamily="34" charset="0"/>
                <a:ea typeface="+mn-ea"/>
                <a:cs typeface="+mn-cs"/>
              </a:rPr>
              <a:t>commit</a:t>
            </a:r>
            <a:r>
              <a:rPr lang="en-US" sz="900" b="0" i="0" kern="1200" dirty="0">
                <a:solidFill>
                  <a:schemeClr val="tx1"/>
                </a:solidFill>
                <a:effectLst/>
                <a:latin typeface="Segoe UI Light" pitchFamily="34" charset="0"/>
                <a:ea typeface="+mn-ea"/>
                <a:cs typeface="+mn-cs"/>
              </a:rPr>
              <a:t> the event to the event stream</a:t>
            </a:r>
          </a:p>
          <a:p>
            <a:pPr lvl="1" rtl="0" fontAlgn="ctr"/>
            <a:r>
              <a:rPr lang="en-US" sz="900" b="0" i="0" kern="1200" dirty="0">
                <a:solidFill>
                  <a:schemeClr val="tx1"/>
                </a:solidFill>
                <a:effectLst/>
                <a:latin typeface="Segoe UI Light" pitchFamily="34" charset="0"/>
                <a:ea typeface="+mn-ea"/>
                <a:cs typeface="+mn-cs"/>
              </a:rPr>
              <a:t>Everything up to this point has been done entirely in memory, nothing has been saved</a:t>
            </a:r>
          </a:p>
          <a:p>
            <a:pPr lvl="1" rtl="0" fontAlgn="ctr"/>
            <a:r>
              <a:rPr lang="en-US" sz="900" b="0" i="0" kern="1200" dirty="0">
                <a:solidFill>
                  <a:schemeClr val="tx1"/>
                </a:solidFill>
                <a:effectLst/>
                <a:latin typeface="Segoe UI Light" pitchFamily="34" charset="0"/>
                <a:ea typeface="+mn-ea"/>
                <a:cs typeface="+mn-cs"/>
              </a:rPr>
              <a:t>It's only provisional until it's committed</a:t>
            </a:r>
          </a:p>
          <a:p>
            <a:pPr lvl="1" rtl="0" fontAlgn="ctr"/>
            <a:r>
              <a:rPr lang="en-US" sz="900" b="0" i="0" kern="1200" dirty="0">
                <a:solidFill>
                  <a:schemeClr val="tx1"/>
                </a:solidFill>
                <a:effectLst/>
                <a:latin typeface="Segoe UI Light" pitchFamily="34" charset="0"/>
                <a:ea typeface="+mn-ea"/>
                <a:cs typeface="+mn-cs"/>
              </a:rPr>
              <a:t>Attempt to write the new event to the stream at the next expected sequence number</a:t>
            </a:r>
          </a:p>
          <a:p>
            <a:pPr lvl="1" rtl="0" fontAlgn="ctr"/>
            <a:r>
              <a:rPr lang="en-US" sz="900" b="0" i="0" kern="1200" dirty="0">
                <a:solidFill>
                  <a:schemeClr val="tx1"/>
                </a:solidFill>
                <a:effectLst/>
                <a:latin typeface="Segoe UI Light" pitchFamily="34" charset="0"/>
                <a:ea typeface="+mn-ea"/>
                <a:cs typeface="+mn-cs"/>
              </a:rPr>
              <a:t>If the write is successful, with no conflicts, then the event has officially happened</a:t>
            </a:r>
          </a:p>
          <a:p>
            <a:pPr lvl="1" rtl="0" fontAlgn="ctr"/>
            <a:r>
              <a:rPr lang="en-US" sz="900" b="0" i="0" kern="1200" dirty="0">
                <a:solidFill>
                  <a:schemeClr val="tx1"/>
                </a:solidFill>
                <a:effectLst/>
                <a:latin typeface="Segoe UI Light" pitchFamily="34" charset="0"/>
                <a:ea typeface="+mn-ea"/>
                <a:cs typeface="+mn-cs"/>
              </a:rPr>
              <a:t>If the write attempt fails due to a conflicting write -- another writer already wrote an event with that sequence number -- then this provisional event is invalidated.</a:t>
            </a:r>
          </a:p>
          <a:p>
            <a:pPr lvl="2" rtl="0" fontAlgn="ctr"/>
            <a:r>
              <a:rPr lang="en-US" sz="900" b="0" i="0" kern="1200" dirty="0">
                <a:solidFill>
                  <a:schemeClr val="tx1"/>
                </a:solidFill>
                <a:effectLst/>
                <a:latin typeface="Segoe UI Light" pitchFamily="34" charset="0"/>
                <a:ea typeface="+mn-ea"/>
                <a:cs typeface="+mn-cs"/>
              </a:rPr>
              <a:t>We must re-retrieve the changed state and re-execute the original command against that new state</a:t>
            </a:r>
          </a:p>
          <a:p>
            <a:pPr rtl="0" fontAlgn="ctr"/>
            <a:r>
              <a:rPr lang="en-US" sz="900" b="0" i="0" kern="1200" dirty="0">
                <a:solidFill>
                  <a:schemeClr val="tx1"/>
                </a:solidFill>
                <a:effectLst/>
                <a:latin typeface="Segoe UI Light" pitchFamily="34" charset="0"/>
                <a:ea typeface="+mn-ea"/>
                <a:cs typeface="+mn-cs"/>
              </a:rPr>
              <a:t>Should be noted that this model of executing commands, or really just processing a stream, lends itself extremely well to a functional style of coding</a:t>
            </a:r>
          </a:p>
          <a:p>
            <a:pPr lvl="1" rtl="0" fontAlgn="ctr"/>
            <a:r>
              <a:rPr lang="en-US" sz="900" b="0" i="0" kern="1200" dirty="0">
                <a:solidFill>
                  <a:schemeClr val="tx1"/>
                </a:solidFill>
                <a:effectLst/>
                <a:latin typeface="Segoe UI Light" pitchFamily="34" charset="0"/>
                <a:ea typeface="+mn-ea"/>
                <a:cs typeface="+mn-cs"/>
              </a:rPr>
              <a:t>Start with your immutable inputs</a:t>
            </a:r>
          </a:p>
          <a:p>
            <a:pPr lvl="2" rtl="0" fontAlgn="ctr"/>
            <a:r>
              <a:rPr lang="en-US" sz="900" b="0" i="0" kern="1200" dirty="0">
                <a:solidFill>
                  <a:schemeClr val="tx1"/>
                </a:solidFill>
                <a:effectLst/>
                <a:latin typeface="Segoe UI Light" pitchFamily="34" charset="0"/>
                <a:ea typeface="+mn-ea"/>
                <a:cs typeface="+mn-cs"/>
              </a:rPr>
              <a:t>Command</a:t>
            </a:r>
          </a:p>
          <a:p>
            <a:pPr lvl="2" rtl="0" fontAlgn="ctr"/>
            <a:r>
              <a:rPr lang="en-US" sz="900" b="0" i="0" kern="1200" dirty="0">
                <a:solidFill>
                  <a:schemeClr val="tx1"/>
                </a:solidFill>
                <a:effectLst/>
                <a:latin typeface="Segoe UI Light" pitchFamily="34" charset="0"/>
                <a:ea typeface="+mn-ea"/>
                <a:cs typeface="+mn-cs"/>
              </a:rPr>
              <a:t>Current state</a:t>
            </a:r>
          </a:p>
          <a:p>
            <a:pPr lvl="1" rtl="0" fontAlgn="ctr"/>
            <a:r>
              <a:rPr lang="en-US" sz="900" b="0" i="0" kern="1200" dirty="0">
                <a:solidFill>
                  <a:schemeClr val="tx1"/>
                </a:solidFill>
                <a:effectLst/>
                <a:latin typeface="Segoe UI Light" pitchFamily="34" charset="0"/>
                <a:ea typeface="+mn-ea"/>
                <a:cs typeface="+mn-cs"/>
              </a:rPr>
              <a:t>Run a chain of stateless functions</a:t>
            </a:r>
          </a:p>
          <a:p>
            <a:pPr lvl="1" rtl="0" fontAlgn="ctr"/>
            <a:r>
              <a:rPr lang="en-US" sz="900" b="0" i="0" kern="1200" dirty="0">
                <a:solidFill>
                  <a:schemeClr val="tx1"/>
                </a:solidFill>
                <a:effectLst/>
                <a:latin typeface="Segoe UI Light" pitchFamily="34" charset="0"/>
                <a:ea typeface="+mn-ea"/>
                <a:cs typeface="+mn-cs"/>
              </a:rPr>
              <a:t>Write an immutable output</a:t>
            </a:r>
          </a:p>
          <a:p>
            <a:r>
              <a:rPr lang="en-US" sz="900" kern="1200" dirty="0">
                <a:solidFill>
                  <a:schemeClr val="tx1"/>
                </a:solidFill>
                <a:effectLst/>
                <a:latin typeface="Segoe UI Light" pitchFamily="34" charset="0"/>
                <a:ea typeface="+mn-ea"/>
                <a:cs typeface="+mn-cs"/>
              </a:rPr>
              <a:t> </a:t>
            </a:r>
          </a:p>
          <a:p>
            <a:r>
              <a:rPr lang="en-US" sz="900" kern="1200" dirty="0">
                <a:solidFill>
                  <a:schemeClr val="tx1"/>
                </a:solidFill>
                <a:effectLst/>
                <a:latin typeface="Segoe UI Light" pitchFamily="34" charset="0"/>
                <a:ea typeface="+mn-ea"/>
                <a:cs typeface="+mn-cs"/>
              </a:rPr>
              <a:t>So now we have an event stream. You can't just look at the latest event and know what the state is, though. A </a:t>
            </a:r>
            <a:r>
              <a:rPr lang="en-US" sz="900" kern="1200" dirty="0" err="1">
                <a:solidFill>
                  <a:schemeClr val="tx1"/>
                </a:solidFill>
                <a:effectLst/>
                <a:latin typeface="Segoe UI Light" pitchFamily="34" charset="0"/>
                <a:ea typeface="+mn-ea"/>
                <a:cs typeface="+mn-cs"/>
              </a:rPr>
              <a:t>ReserveInventory</a:t>
            </a:r>
            <a:r>
              <a:rPr lang="en-US" sz="900" kern="1200" dirty="0">
                <a:solidFill>
                  <a:schemeClr val="tx1"/>
                </a:solidFill>
                <a:effectLst/>
                <a:latin typeface="Segoe UI Light" pitchFamily="34" charset="0"/>
                <a:ea typeface="+mn-ea"/>
                <a:cs typeface="+mn-cs"/>
              </a:rPr>
              <a:t> event won't tell you how many items are still available to sell. How do we build current state?</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10/23/2018 7:02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3882160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900" b="0" i="0" kern="1200" dirty="0">
                <a:solidFill>
                  <a:schemeClr val="tx1"/>
                </a:solidFill>
                <a:effectLst/>
                <a:latin typeface="Segoe UI Light" pitchFamily="34" charset="0"/>
                <a:ea typeface="+mn-ea"/>
                <a:cs typeface="+mn-cs"/>
              </a:rPr>
              <a:t>Again, while you can do this in pretty much any language, this is extremely well suited for a functional style. Define:</a:t>
            </a:r>
          </a:p>
          <a:p>
            <a:pPr lvl="1" rtl="0" fontAlgn="ctr"/>
            <a:r>
              <a:rPr lang="en-US" sz="900" b="0" i="0" kern="1200" dirty="0">
                <a:solidFill>
                  <a:schemeClr val="tx1"/>
                </a:solidFill>
                <a:effectLst/>
                <a:latin typeface="Segoe UI Light" pitchFamily="34" charset="0"/>
                <a:ea typeface="+mn-ea"/>
                <a:cs typeface="+mn-cs"/>
              </a:rPr>
              <a:t>Initial (“zero”) state. Pretty easy, an unknown SKU at an unknown FN with 0 </a:t>
            </a:r>
            <a:r>
              <a:rPr lang="en-US" sz="900" b="0" i="0" kern="1200" dirty="0" err="1">
                <a:solidFill>
                  <a:schemeClr val="tx1"/>
                </a:solidFill>
                <a:effectLst/>
                <a:latin typeface="Segoe UI Light" pitchFamily="34" charset="0"/>
                <a:ea typeface="+mn-ea"/>
                <a:cs typeface="+mn-cs"/>
              </a:rPr>
              <a:t>onhand</a:t>
            </a:r>
            <a:r>
              <a:rPr lang="en-US" sz="900" b="0" i="0" kern="1200" dirty="0">
                <a:solidFill>
                  <a:schemeClr val="tx1"/>
                </a:solidFill>
                <a:effectLst/>
                <a:latin typeface="Segoe UI Light" pitchFamily="34" charset="0"/>
                <a:ea typeface="+mn-ea"/>
                <a:cs typeface="+mn-cs"/>
              </a:rPr>
              <a:t>.</a:t>
            </a:r>
          </a:p>
          <a:p>
            <a:pPr lvl="1" rtl="0" fontAlgn="ctr"/>
            <a:r>
              <a:rPr lang="en-US" sz="900" b="0" i="0" kern="1200" dirty="0">
                <a:solidFill>
                  <a:schemeClr val="tx1"/>
                </a:solidFill>
                <a:effectLst/>
                <a:latin typeface="Segoe UI Light" pitchFamily="34" charset="0"/>
                <a:ea typeface="+mn-ea"/>
                <a:cs typeface="+mn-cs"/>
              </a:rPr>
              <a:t>Apply function that takes a state and a single arbitrary event as parameters and produces a new state as output</a:t>
            </a:r>
          </a:p>
          <a:p>
            <a:pPr lvl="2" rtl="0" fontAlgn="ctr"/>
            <a:r>
              <a:rPr lang="en-US" sz="900" b="0" i="0" kern="1200" dirty="0">
                <a:solidFill>
                  <a:schemeClr val="tx1"/>
                </a:solidFill>
                <a:effectLst/>
                <a:latin typeface="Segoe UI Light" pitchFamily="34" charset="0"/>
                <a:ea typeface="+mn-ea"/>
                <a:cs typeface="+mn-cs"/>
              </a:rPr>
              <a:t>This is where the meat of the business logic usually is, and that's the case here</a:t>
            </a:r>
          </a:p>
          <a:p>
            <a:pPr lvl="2" rtl="0" fontAlgn="ctr"/>
            <a:r>
              <a:rPr lang="en-US" sz="900" b="0" i="0" kern="1200" dirty="0">
                <a:solidFill>
                  <a:schemeClr val="tx1"/>
                </a:solidFill>
                <a:effectLst/>
                <a:latin typeface="Segoe UI Light" pitchFamily="34" charset="0"/>
                <a:ea typeface="+mn-ea"/>
                <a:cs typeface="+mn-cs"/>
              </a:rPr>
              <a:t>We know every single event that the system can possibly produce, so will write business logic to handle each case.</a:t>
            </a:r>
          </a:p>
          <a:p>
            <a:pPr lvl="3" rtl="0" fontAlgn="ctr"/>
            <a:r>
              <a:rPr lang="en-US" sz="900" b="0" i="0" kern="1200" dirty="0">
                <a:solidFill>
                  <a:schemeClr val="tx1"/>
                </a:solidFill>
                <a:effectLst/>
                <a:latin typeface="Segoe UI Light" pitchFamily="34" charset="0"/>
                <a:ea typeface="+mn-ea"/>
                <a:cs typeface="+mn-cs"/>
              </a:rPr>
              <a:t>After </a:t>
            </a:r>
            <a:r>
              <a:rPr lang="en-US" sz="900" b="0" i="0" kern="1200" dirty="0" err="1">
                <a:solidFill>
                  <a:schemeClr val="tx1"/>
                </a:solidFill>
                <a:effectLst/>
                <a:latin typeface="Segoe UI Light" pitchFamily="34" charset="0"/>
                <a:ea typeface="+mn-ea"/>
                <a:cs typeface="+mn-cs"/>
              </a:rPr>
              <a:t>InventoryUpdated</a:t>
            </a:r>
            <a:r>
              <a:rPr lang="en-US" sz="900" b="0" i="0" kern="1200" dirty="0">
                <a:solidFill>
                  <a:schemeClr val="tx1"/>
                </a:solidFill>
                <a:effectLst/>
                <a:latin typeface="Segoe UI Light" pitchFamily="34" charset="0"/>
                <a:ea typeface="+mn-ea"/>
                <a:cs typeface="+mn-cs"/>
              </a:rPr>
              <a:t>, the </a:t>
            </a:r>
            <a:r>
              <a:rPr lang="en-US" sz="900" b="0" i="0" kern="1200" dirty="0" err="1">
                <a:solidFill>
                  <a:schemeClr val="tx1"/>
                </a:solidFill>
                <a:effectLst/>
                <a:latin typeface="Segoe UI Light" pitchFamily="34" charset="0"/>
                <a:ea typeface="+mn-ea"/>
                <a:cs typeface="+mn-cs"/>
              </a:rPr>
              <a:t>onhand</a:t>
            </a:r>
            <a:r>
              <a:rPr lang="en-US" sz="900" b="0" i="0" kern="1200" dirty="0">
                <a:solidFill>
                  <a:schemeClr val="tx1"/>
                </a:solidFill>
                <a:effectLst/>
                <a:latin typeface="Segoe UI Light" pitchFamily="34" charset="0"/>
                <a:ea typeface="+mn-ea"/>
                <a:cs typeface="+mn-cs"/>
              </a:rPr>
              <a:t> will be reset to whatever the merchant told us in the event, and the count of completed (e.g. shipped) reservations we were keeping around for accounting purposes can be reset to 0.</a:t>
            </a:r>
          </a:p>
          <a:p>
            <a:pPr lvl="3" rtl="0" fontAlgn="ctr"/>
            <a:r>
              <a:rPr lang="en-US" sz="900" b="0" i="0" kern="1200" dirty="0">
                <a:solidFill>
                  <a:schemeClr val="tx1"/>
                </a:solidFill>
                <a:effectLst/>
                <a:latin typeface="Segoe UI Light" pitchFamily="34" charset="0"/>
                <a:ea typeface="+mn-ea"/>
                <a:cs typeface="+mn-cs"/>
              </a:rPr>
              <a:t>After </a:t>
            </a:r>
            <a:r>
              <a:rPr lang="en-US" sz="900" b="0" i="0" kern="1200" dirty="0" err="1">
                <a:solidFill>
                  <a:schemeClr val="tx1"/>
                </a:solidFill>
                <a:effectLst/>
                <a:latin typeface="Segoe UI Light" pitchFamily="34" charset="0"/>
                <a:ea typeface="+mn-ea"/>
                <a:cs typeface="+mn-cs"/>
              </a:rPr>
              <a:t>InventoryReserved</a:t>
            </a:r>
            <a:r>
              <a:rPr lang="en-US" sz="900" b="0" i="0" kern="1200" dirty="0">
                <a:solidFill>
                  <a:schemeClr val="tx1"/>
                </a:solidFill>
                <a:effectLst/>
                <a:latin typeface="Segoe UI Light" pitchFamily="34" charset="0"/>
                <a:ea typeface="+mn-ea"/>
                <a:cs typeface="+mn-cs"/>
              </a:rPr>
              <a:t>, </a:t>
            </a:r>
            <a:r>
              <a:rPr lang="en-US" sz="900" b="0" i="0" kern="1200" dirty="0" err="1">
                <a:solidFill>
                  <a:schemeClr val="tx1"/>
                </a:solidFill>
                <a:effectLst/>
                <a:latin typeface="Segoe UI Light" pitchFamily="34" charset="0"/>
                <a:ea typeface="+mn-ea"/>
                <a:cs typeface="+mn-cs"/>
              </a:rPr>
              <a:t>onhand</a:t>
            </a:r>
            <a:r>
              <a:rPr lang="en-US" sz="900" b="0" i="0" kern="1200" dirty="0">
                <a:solidFill>
                  <a:schemeClr val="tx1"/>
                </a:solidFill>
                <a:effectLst/>
                <a:latin typeface="Segoe UI Light" pitchFamily="34" charset="0"/>
                <a:ea typeface="+mn-ea"/>
                <a:cs typeface="+mn-cs"/>
              </a:rPr>
              <a:t> will stay the same, total reserved will increase by X, and ATS will decrement by X.</a:t>
            </a:r>
          </a:p>
          <a:p>
            <a:pPr lvl="1" rtl="0" fontAlgn="ctr"/>
            <a:r>
              <a:rPr lang="en-US" sz="900" b="0" i="0" kern="1200" dirty="0">
                <a:solidFill>
                  <a:schemeClr val="tx1"/>
                </a:solidFill>
                <a:effectLst/>
                <a:latin typeface="Segoe UI Light" pitchFamily="34" charset="0"/>
                <a:ea typeface="+mn-ea"/>
                <a:cs typeface="+mn-cs"/>
              </a:rPr>
              <a:t>A fold function that takes the apply function we just defined, a state, and a sequence of events to apply.</a:t>
            </a:r>
          </a:p>
          <a:p>
            <a:r>
              <a:rPr lang="en-US" dirty="0"/>
              <a:t>These three things are used by the </a:t>
            </a:r>
            <a:r>
              <a:rPr lang="en-US" dirty="0" err="1"/>
              <a:t>SnapshotEventStream</a:t>
            </a:r>
            <a:r>
              <a:rPr lang="en-US" dirty="0"/>
              <a:t> service to build the current state.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10/23/2018 7:02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3768179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900" b="0" i="0" kern="1200" dirty="0">
                <a:solidFill>
                  <a:schemeClr val="tx1"/>
                </a:solidFill>
                <a:effectLst/>
                <a:latin typeface="Segoe UI Light" pitchFamily="34" charset="0"/>
                <a:ea typeface="+mn-ea"/>
                <a:cs typeface="+mn-cs"/>
              </a:rPr>
              <a:t>It reads in a batch of just-committed events from the stream, retrieves the latest snapshot from the snapshot datastore, applies the entire batch of events, and overwrites the old snapshot with the newly updated one.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835514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One of the reasons Walmart had bought Jet is because the Jet tech stack looked transformative. It looked cool, almost but not quite as cool as our offices.</a:t>
            </a:r>
          </a:p>
          <a:p>
            <a:r>
              <a:rPr lang="en-US" sz="882" kern="1200" dirty="0">
                <a:solidFill>
                  <a:schemeClr val="tx1"/>
                </a:solidFill>
                <a:effectLst/>
                <a:latin typeface="Segoe UI Light" pitchFamily="34" charset="0"/>
                <a:ea typeface="+mn-ea"/>
                <a:cs typeface="+mn-cs"/>
              </a:rPr>
              <a:t>Not everyone convinced just by “cool”. They didn’t know if our techniques provided real world benefits.</a:t>
            </a:r>
          </a:p>
          <a:p>
            <a:r>
              <a:rPr lang="en-US" sz="882" kern="1200" dirty="0">
                <a:solidFill>
                  <a:schemeClr val="tx1"/>
                </a:solidFill>
                <a:effectLst/>
                <a:latin typeface="Segoe UI Light" pitchFamily="34" charset="0"/>
                <a:ea typeface="+mn-ea"/>
                <a:cs typeface="+mn-cs"/>
              </a:rPr>
              <a:t>Well, it wasn't long before we were fortunate enough to get the chance to demonstrate those benefits.</a:t>
            </a:r>
          </a:p>
          <a:p>
            <a:r>
              <a:rPr lang="en-US" sz="882" kern="1200" dirty="0">
                <a:solidFill>
                  <a:schemeClr val="tx1"/>
                </a:solidFill>
                <a:effectLst/>
                <a:latin typeface="Segoe UI Light" pitchFamily="34" charset="0"/>
                <a:ea typeface="+mn-ea"/>
                <a:cs typeface="+mn-cs"/>
              </a:rPr>
              <a:t>When I say we were fortunate, what I really mean is that disaster struck</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42299057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Now that we understand the fundamental command execution and event sourcing pattern, let’s zoom out to the whole Panther system.</a:t>
            </a:r>
          </a:p>
          <a:p>
            <a:r>
              <a:rPr lang="en-US" sz="882" kern="1200" dirty="0">
                <a:solidFill>
                  <a:schemeClr val="tx1"/>
                </a:solidFill>
                <a:effectLst/>
                <a:latin typeface="Segoe UI Light" pitchFamily="34" charset="0"/>
                <a:ea typeface="+mn-ea"/>
                <a:cs typeface="+mn-cs"/>
              </a:rPr>
              <a:t>What we see is that core flow in the middle, with </a:t>
            </a:r>
          </a:p>
          <a:p>
            <a:r>
              <a:rPr lang="en-US" sz="882" kern="1200" dirty="0">
                <a:solidFill>
                  <a:schemeClr val="tx1"/>
                </a:solidFill>
                <a:effectLst/>
                <a:latin typeface="Segoe UI Light" pitchFamily="34" charset="0"/>
                <a:ea typeface="+mn-ea"/>
                <a:cs typeface="+mn-cs"/>
              </a:rPr>
              <a:t>Synchronous vs asynchronous inputs</a:t>
            </a:r>
          </a:p>
          <a:p>
            <a:r>
              <a:rPr lang="en-US" sz="882" kern="1200" dirty="0">
                <a:solidFill>
                  <a:schemeClr val="tx1"/>
                </a:solidFill>
                <a:effectLst/>
                <a:latin typeface="Segoe UI Light" pitchFamily="34" charset="0"/>
                <a:ea typeface="+mn-ea"/>
                <a:cs typeface="+mn-cs"/>
              </a:rPr>
              <a:t>Filtering and mapping for downstream</a:t>
            </a:r>
          </a:p>
          <a:p>
            <a:endParaRPr lang="en-US" dirty="0"/>
          </a:p>
          <a:p>
            <a:r>
              <a:rPr lang="en-US" sz="882" kern="1200" dirty="0">
                <a:solidFill>
                  <a:schemeClr val="tx1"/>
                </a:solidFill>
                <a:effectLst/>
                <a:latin typeface="Segoe UI Light" pitchFamily="34" charset="0"/>
                <a:ea typeface="+mn-ea"/>
                <a:cs typeface="+mn-cs"/>
              </a:rPr>
              <a:t>Let's talk storage.</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10/23/2018 7:02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9899627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Storage for a system following this pattern has some specific requirements that I’ve divided into three areas.</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Event stream storage</a:t>
            </a:r>
          </a:p>
          <a:p>
            <a:r>
              <a:rPr lang="en-US" sz="882" kern="1200" dirty="0">
                <a:solidFill>
                  <a:schemeClr val="tx1"/>
                </a:solidFill>
                <a:effectLst/>
                <a:latin typeface="Segoe UI Light" pitchFamily="34" charset="0"/>
                <a:ea typeface="+mn-ea"/>
                <a:cs typeface="+mn-cs"/>
              </a:rPr>
              <a:t>It needs Optimistic concurrency on event writes, In many, if not most, circumstances, If two command executors are trying to write an event 1000 in a single stream concurrently, one should fail. The validity of the second event may be affected by the first. Thus, instead of blindly writing the second event, the second executor should throw out the second event, re-retrieve current state, and try again. This ensures that event streams are strictly serialized.</a:t>
            </a:r>
          </a:p>
          <a:p>
            <a:r>
              <a:rPr lang="en-US" sz="882" kern="1200" dirty="0">
                <a:solidFill>
                  <a:schemeClr val="tx1"/>
                </a:solidFill>
                <a:effectLst/>
                <a:latin typeface="Segoe UI Light" pitchFamily="34" charset="0"/>
                <a:ea typeface="+mn-ea"/>
                <a:cs typeface="+mn-cs"/>
              </a:rPr>
              <a:t>Because stream processing is strictly serialized, write latencies for events are extremely important. Your maximum throughput per stream is going be determined by this write latency. If a write of an event takes 100ms, you can only process 10 commands/second.</a:t>
            </a:r>
          </a:p>
          <a:p>
            <a:r>
              <a:rPr lang="en-US" sz="882" kern="1200" dirty="0">
                <a:solidFill>
                  <a:schemeClr val="tx1"/>
                </a:solidFill>
                <a:effectLst/>
                <a:latin typeface="Segoe UI Light" pitchFamily="34" charset="0"/>
                <a:ea typeface="+mn-ea"/>
                <a:cs typeface="+mn-cs"/>
              </a:rPr>
              <a:t>This is a tricky requirement when you also want your storage </a:t>
            </a:r>
            <a:r>
              <a:rPr lang="en-US" sz="882" kern="1200" dirty="0" err="1">
                <a:solidFill>
                  <a:schemeClr val="tx1"/>
                </a:solidFill>
                <a:effectLst/>
                <a:latin typeface="Segoe UI Light" pitchFamily="34" charset="0"/>
                <a:ea typeface="+mn-ea"/>
                <a:cs typeface="+mn-cs"/>
              </a:rPr>
              <a:t>georeplicated</a:t>
            </a:r>
            <a:r>
              <a:rPr lang="en-US" sz="882" kern="1200" dirty="0">
                <a:solidFill>
                  <a:schemeClr val="tx1"/>
                </a:solidFill>
                <a:effectLst/>
                <a:latin typeface="Segoe UI Light" pitchFamily="34" charset="0"/>
                <a:ea typeface="+mn-ea"/>
                <a:cs typeface="+mn-cs"/>
              </a:rPr>
              <a:t> – there’s a tradeoff between consistency and latency</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Snapshot storage</a:t>
            </a:r>
          </a:p>
          <a:p>
            <a:r>
              <a:rPr lang="en-US" sz="882" kern="1200" dirty="0">
                <a:solidFill>
                  <a:schemeClr val="tx1"/>
                </a:solidFill>
                <a:effectLst/>
                <a:latin typeface="Segoe UI Light" pitchFamily="34" charset="0"/>
                <a:ea typeface="+mn-ea"/>
                <a:cs typeface="+mn-cs"/>
              </a:rPr>
              <a:t>You'll want low latency high throughput reads and writes of individual documents representing a snapshot, or aggregate, of a stream.</a:t>
            </a:r>
          </a:p>
          <a:p>
            <a:r>
              <a:rPr lang="en-US" sz="882" kern="1200" dirty="0">
                <a:solidFill>
                  <a:schemeClr val="tx1"/>
                </a:solidFill>
                <a:effectLst/>
                <a:latin typeface="Segoe UI Light" pitchFamily="34" charset="0"/>
                <a:ea typeface="+mn-ea"/>
                <a:cs typeface="+mn-cs"/>
              </a:rPr>
              <a:t>You may want these to be </a:t>
            </a:r>
            <a:r>
              <a:rPr lang="en-US" sz="882" kern="1200" dirty="0" err="1">
                <a:solidFill>
                  <a:schemeClr val="tx1"/>
                </a:solidFill>
                <a:effectLst/>
                <a:latin typeface="Segoe UI Light" pitchFamily="34" charset="0"/>
                <a:ea typeface="+mn-ea"/>
                <a:cs typeface="+mn-cs"/>
              </a:rPr>
              <a:t>queryable</a:t>
            </a:r>
            <a:r>
              <a:rPr lang="en-US" sz="882" kern="1200" dirty="0">
                <a:solidFill>
                  <a:schemeClr val="tx1"/>
                </a:solidFill>
                <a:effectLst/>
                <a:latin typeface="Segoe UI Light" pitchFamily="34" charset="0"/>
                <a:ea typeface="+mn-ea"/>
                <a:cs typeface="+mn-cs"/>
              </a:rPr>
              <a:t> as well, but for the most part these will be point lookups.</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Change data capture</a:t>
            </a:r>
          </a:p>
          <a:p>
            <a:r>
              <a:rPr lang="en-US" sz="882" kern="1200" dirty="0">
                <a:solidFill>
                  <a:schemeClr val="tx1"/>
                </a:solidFill>
                <a:effectLst/>
                <a:latin typeface="Segoe UI Light" pitchFamily="34" charset="0"/>
                <a:ea typeface="+mn-ea"/>
                <a:cs typeface="+mn-cs"/>
              </a:rPr>
              <a:t>[Talk about DUAL WRITES HERE]</a:t>
            </a:r>
          </a:p>
          <a:p>
            <a:r>
              <a:rPr lang="en-US" sz="882" kern="1200" dirty="0">
                <a:solidFill>
                  <a:schemeClr val="tx1"/>
                </a:solidFill>
                <a:effectLst/>
                <a:latin typeface="Segoe UI Light" pitchFamily="34" charset="0"/>
                <a:ea typeface="+mn-ea"/>
                <a:cs typeface="+mn-cs"/>
              </a:rPr>
              <a:t>Every single event, once committed, needs to be published for downstream consumers. Most obviously, this allows the snapshot service to run asynchronously, but in practice there is huge business value in being able to notify arbitrary downstream consumers of changes in your system.</a:t>
            </a:r>
          </a:p>
          <a:p>
            <a:r>
              <a:rPr lang="en-US" sz="882" kern="1200" dirty="0">
                <a:solidFill>
                  <a:schemeClr val="tx1"/>
                </a:solidFill>
                <a:effectLst/>
                <a:latin typeface="Segoe UI Light" pitchFamily="34" charset="0"/>
                <a:ea typeface="+mn-ea"/>
                <a:cs typeface="+mn-cs"/>
              </a:rPr>
              <a:t>Change data capture doesn't just apply to events. Some downstream consumers may not care about how you got to the current state, just what the state is. On an e-commerce site, the customer doesn't need to know every single </a:t>
            </a:r>
            <a:r>
              <a:rPr lang="en-US" sz="882" kern="1200" dirty="0" err="1">
                <a:solidFill>
                  <a:schemeClr val="tx1"/>
                </a:solidFill>
                <a:effectLst/>
                <a:latin typeface="Segoe UI Light" pitchFamily="34" charset="0"/>
                <a:ea typeface="+mn-ea"/>
                <a:cs typeface="+mn-cs"/>
              </a:rPr>
              <a:t>Playstation</a:t>
            </a:r>
            <a:r>
              <a:rPr lang="en-US" sz="882" kern="1200" dirty="0">
                <a:solidFill>
                  <a:schemeClr val="tx1"/>
                </a:solidFill>
                <a:effectLst/>
                <a:latin typeface="Segoe UI Light" pitchFamily="34" charset="0"/>
                <a:ea typeface="+mn-ea"/>
                <a:cs typeface="+mn-cs"/>
              </a:rPr>
              <a:t> 4 purchase that ever happened. They just need to know: is the </a:t>
            </a:r>
            <a:r>
              <a:rPr lang="en-US" sz="882" kern="1200" dirty="0" err="1">
                <a:solidFill>
                  <a:schemeClr val="tx1"/>
                </a:solidFill>
                <a:effectLst/>
                <a:latin typeface="Segoe UI Light" pitchFamily="34" charset="0"/>
                <a:ea typeface="+mn-ea"/>
                <a:cs typeface="+mn-cs"/>
              </a:rPr>
              <a:t>Playstation</a:t>
            </a:r>
            <a:r>
              <a:rPr lang="en-US" sz="882" kern="1200" dirty="0">
                <a:solidFill>
                  <a:schemeClr val="tx1"/>
                </a:solidFill>
                <a:effectLst/>
                <a:latin typeface="Segoe UI Light" pitchFamily="34" charset="0"/>
                <a:ea typeface="+mn-ea"/>
                <a:cs typeface="+mn-cs"/>
              </a:rPr>
              <a:t> in stock or not? So it's helpful to be able to publish all snapshots every time they change as well.</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4532682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dirty="0">
                <a:solidFill>
                  <a:schemeClr val="tx1"/>
                </a:solidFill>
                <a:effectLst/>
                <a:latin typeface="Segoe UI Light" pitchFamily="34" charset="0"/>
                <a:ea typeface="+mn-ea"/>
                <a:cs typeface="+mn-cs"/>
              </a:rPr>
              <a:t>We've chosen Azure Cosmos DB. It handles all these requirements brilliantly. I could easily do a whole talk comparing and contrasting different databases, like Cassandra, in light of these requirements, so find me later if you want to talk more about this.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26557104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3554603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What is resiliency</a:t>
            </a:r>
          </a:p>
          <a:p>
            <a:r>
              <a:rPr lang="en-US" sz="882" kern="1200" dirty="0">
                <a:solidFill>
                  <a:schemeClr val="tx1"/>
                </a:solidFill>
                <a:effectLst/>
                <a:latin typeface="Segoe UI Light" pitchFamily="34" charset="0"/>
                <a:ea typeface="+mn-ea"/>
                <a:cs typeface="+mn-cs"/>
              </a:rPr>
              <a:t> </a:t>
            </a:r>
          </a:p>
          <a:p>
            <a:r>
              <a:rPr lang="en-US" sz="882" kern="1200" dirty="0">
                <a:solidFill>
                  <a:schemeClr val="tx1"/>
                </a:solidFill>
                <a:effectLst/>
                <a:latin typeface="Segoe UI Light" pitchFamily="34" charset="0"/>
                <a:ea typeface="+mn-ea"/>
                <a:cs typeface="+mn-cs"/>
              </a:rPr>
              <a:t>System stays functional with little or no customer impact in case of partial outage</a:t>
            </a:r>
          </a:p>
          <a:p>
            <a:r>
              <a:rPr lang="en-US" sz="882" kern="1200" dirty="0">
                <a:solidFill>
                  <a:schemeClr val="tx1"/>
                </a:solidFill>
                <a:effectLst/>
                <a:latin typeface="Segoe UI Light" pitchFamily="34" charset="0"/>
                <a:ea typeface="+mn-ea"/>
                <a:cs typeface="+mn-cs"/>
              </a:rPr>
              <a:t>Recovery from outages is trivial</a:t>
            </a:r>
          </a:p>
          <a:p>
            <a:r>
              <a:rPr lang="en-US" sz="882" kern="1200" dirty="0">
                <a:solidFill>
                  <a:schemeClr val="tx1"/>
                </a:solidFill>
                <a:effectLst/>
                <a:latin typeface="Segoe UI Light" pitchFamily="34" charset="0"/>
                <a:ea typeface="+mn-ea"/>
                <a:cs typeface="+mn-cs"/>
              </a:rPr>
              <a:t>Errors are trivially corrected or self-correcting</a:t>
            </a:r>
          </a:p>
          <a:p>
            <a:r>
              <a:rPr lang="en-US" sz="882" kern="1200" dirty="0">
                <a:solidFill>
                  <a:schemeClr val="tx1"/>
                </a:solidFill>
                <a:effectLst/>
                <a:latin typeface="Segoe UI Light" pitchFamily="34" charset="0"/>
                <a:ea typeface="+mn-ea"/>
                <a:cs typeface="+mn-cs"/>
              </a:rPr>
              <a:t>What kind of errors or problems might we see, and what can this handle?</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10011715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36462853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Out-of-order reservation workflow events</a:t>
            </a:r>
          </a:p>
          <a:p>
            <a:r>
              <a:rPr lang="en-US" sz="882" kern="1200" dirty="0">
                <a:solidFill>
                  <a:schemeClr val="tx1"/>
                </a:solidFill>
                <a:effectLst/>
                <a:latin typeface="Segoe UI Light" pitchFamily="34" charset="0"/>
                <a:ea typeface="+mn-ea"/>
                <a:cs typeface="+mn-cs"/>
              </a:rPr>
              <a:t>Sources</a:t>
            </a:r>
          </a:p>
          <a:p>
            <a:r>
              <a:rPr lang="en-US" sz="882" kern="1200" dirty="0">
                <a:solidFill>
                  <a:schemeClr val="tx1"/>
                </a:solidFill>
                <a:effectLst/>
                <a:latin typeface="Segoe UI Light" pitchFamily="34" charset="0"/>
                <a:ea typeface="+mn-ea"/>
                <a:cs typeface="+mn-cs"/>
              </a:rPr>
              <a:t>	Front end systems</a:t>
            </a:r>
          </a:p>
          <a:p>
            <a:r>
              <a:rPr lang="en-US" sz="882" kern="1200" dirty="0">
                <a:solidFill>
                  <a:schemeClr val="tx1"/>
                </a:solidFill>
                <a:effectLst/>
                <a:latin typeface="Segoe UI Light" pitchFamily="34" charset="0"/>
                <a:ea typeface="+mn-ea"/>
                <a:cs typeface="+mn-cs"/>
              </a:rPr>
              <a:t>	Order management systems</a:t>
            </a:r>
          </a:p>
          <a:p>
            <a:r>
              <a:rPr lang="en-US" sz="882" kern="1200" dirty="0">
                <a:solidFill>
                  <a:schemeClr val="tx1"/>
                </a:solidFill>
                <a:effectLst/>
                <a:latin typeface="Segoe UI Light" pitchFamily="34" charset="0"/>
                <a:ea typeface="+mn-ea"/>
                <a:cs typeface="+mn-cs"/>
              </a:rPr>
              <a:t>	Warehouses</a:t>
            </a:r>
          </a:p>
          <a:p>
            <a:r>
              <a:rPr lang="en-US" sz="882" kern="1200" dirty="0">
                <a:solidFill>
                  <a:schemeClr val="tx1"/>
                </a:solidFill>
                <a:effectLst/>
                <a:latin typeface="Segoe UI Light" pitchFamily="34" charset="0"/>
                <a:ea typeface="+mn-ea"/>
                <a:cs typeface="+mn-cs"/>
              </a:rPr>
              <a:t>	3P</a:t>
            </a:r>
          </a:p>
          <a:p>
            <a:r>
              <a:rPr lang="en-US" sz="882" kern="1200" dirty="0">
                <a:solidFill>
                  <a:schemeClr val="tx1"/>
                </a:solidFill>
                <a:effectLst/>
                <a:latin typeface="Segoe UI Light" pitchFamily="34" charset="0"/>
                <a:ea typeface="+mn-ea"/>
                <a:cs typeface="+mn-cs"/>
              </a:rPr>
              <a:t>How we deal</a:t>
            </a:r>
          </a:p>
          <a:p>
            <a:r>
              <a:rPr lang="en-US" sz="882" kern="1200" dirty="0">
                <a:solidFill>
                  <a:schemeClr val="tx1"/>
                </a:solidFill>
                <a:effectLst/>
                <a:latin typeface="Segoe UI Light" pitchFamily="34" charset="0"/>
                <a:ea typeface="+mn-ea"/>
                <a:cs typeface="+mn-cs"/>
              </a:rPr>
              <a:t>Learnings from conflict-free replicated data types (CRDTs) and other lattice-based data structures</a:t>
            </a:r>
          </a:p>
          <a:p>
            <a:r>
              <a:rPr lang="en-US" sz="882" kern="1200" dirty="0">
                <a:solidFill>
                  <a:schemeClr val="tx1"/>
                </a:solidFill>
                <a:effectLst/>
                <a:latin typeface="Segoe UI Light" pitchFamily="34" charset="0"/>
                <a:ea typeface="+mn-ea"/>
                <a:cs typeface="+mn-cs"/>
              </a:rPr>
              <a:t>	We treat our events:</a:t>
            </a:r>
          </a:p>
          <a:p>
            <a:r>
              <a:rPr lang="en-US" sz="882" kern="1200" dirty="0">
                <a:solidFill>
                  <a:schemeClr val="tx1"/>
                </a:solidFill>
                <a:effectLst/>
                <a:latin typeface="Segoe UI Light" pitchFamily="34" charset="0"/>
                <a:ea typeface="+mn-ea"/>
                <a:cs typeface="+mn-cs"/>
              </a:rPr>
              <a:t>		Idempotent</a:t>
            </a:r>
          </a:p>
          <a:p>
            <a:r>
              <a:rPr lang="en-US" sz="882" kern="1200" dirty="0">
                <a:solidFill>
                  <a:schemeClr val="tx1"/>
                </a:solidFill>
                <a:effectLst/>
                <a:latin typeface="Segoe UI Light" pitchFamily="34" charset="0"/>
                <a:ea typeface="+mn-ea"/>
                <a:cs typeface="+mn-cs"/>
              </a:rPr>
              <a:t>		Commutative</a:t>
            </a:r>
          </a:p>
          <a:p>
            <a:r>
              <a:rPr lang="en-US" sz="882" kern="1200" dirty="0">
                <a:solidFill>
                  <a:schemeClr val="tx1"/>
                </a:solidFill>
                <a:effectLst/>
                <a:latin typeface="Segoe UI Light" pitchFamily="34" charset="0"/>
                <a:ea typeface="+mn-ea"/>
                <a:cs typeface="+mn-cs"/>
              </a:rPr>
              <a:t>	One way to do this is to make state (inventory snapshots, reservations) additive only</a:t>
            </a:r>
          </a:p>
          <a:p>
            <a:r>
              <a:rPr lang="en-US" sz="882" kern="1200" dirty="0">
                <a:solidFill>
                  <a:schemeClr val="tx1"/>
                </a:solidFill>
                <a:effectLst/>
                <a:latin typeface="Segoe UI Light" pitchFamily="34" charset="0"/>
                <a:ea typeface="+mn-ea"/>
                <a:cs typeface="+mn-cs"/>
              </a:rPr>
              <a:t>		Literally add more data to the state</a:t>
            </a:r>
          </a:p>
          <a:p>
            <a:r>
              <a:rPr lang="en-US" sz="882" kern="1200" dirty="0">
                <a:solidFill>
                  <a:schemeClr val="tx1"/>
                </a:solidFill>
                <a:effectLst/>
                <a:latin typeface="Segoe UI Light" pitchFamily="34" charset="0"/>
                <a:ea typeface="+mn-ea"/>
                <a:cs typeface="+mn-cs"/>
              </a:rPr>
              <a:t>		state changes are monotonic -- a reservation, once shipped, can never return to the created stage. An event’s sequence number, once applied, won’t regress.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5709766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Downstream consumers (e.g. inventory caches)</a:t>
            </a:r>
          </a:p>
          <a:p>
            <a:r>
              <a:rPr lang="en-US" sz="882" kern="1200" dirty="0">
                <a:solidFill>
                  <a:schemeClr val="tx1"/>
                </a:solidFill>
                <a:effectLst/>
                <a:latin typeface="Segoe UI Light" pitchFamily="34" charset="0"/>
                <a:ea typeface="+mn-ea"/>
                <a:cs typeface="+mn-cs"/>
              </a:rPr>
              <a:t>Causes</a:t>
            </a:r>
          </a:p>
          <a:p>
            <a:r>
              <a:rPr lang="en-US" sz="882" kern="1200" dirty="0">
                <a:solidFill>
                  <a:schemeClr val="tx1"/>
                </a:solidFill>
                <a:effectLst/>
                <a:latin typeface="Segoe UI Light" pitchFamily="34" charset="0"/>
                <a:ea typeface="+mn-ea"/>
                <a:cs typeface="+mn-cs"/>
              </a:rPr>
              <a:t>	Bugs</a:t>
            </a:r>
          </a:p>
          <a:p>
            <a:r>
              <a:rPr lang="en-US" sz="882" kern="1200" dirty="0">
                <a:solidFill>
                  <a:schemeClr val="tx1"/>
                </a:solidFill>
                <a:effectLst/>
                <a:latin typeface="Segoe UI Light" pitchFamily="34" charset="0"/>
                <a:ea typeface="+mn-ea"/>
                <a:cs typeface="+mn-cs"/>
              </a:rPr>
              <a:t>	Data loss</a:t>
            </a:r>
          </a:p>
          <a:p>
            <a:r>
              <a:rPr lang="en-US" sz="882" kern="1200" dirty="0">
                <a:solidFill>
                  <a:schemeClr val="tx1"/>
                </a:solidFill>
                <a:effectLst/>
                <a:latin typeface="Segoe UI Light" pitchFamily="34" charset="0"/>
                <a:ea typeface="+mn-ea"/>
                <a:cs typeface="+mn-cs"/>
              </a:rPr>
              <a:t>Replay</a:t>
            </a:r>
          </a:p>
          <a:p>
            <a:r>
              <a:rPr lang="en-US" sz="882" kern="1200" dirty="0">
                <a:solidFill>
                  <a:schemeClr val="tx1"/>
                </a:solidFill>
                <a:effectLst/>
                <a:latin typeface="Segoe UI Light" pitchFamily="34" charset="0"/>
                <a:ea typeface="+mn-ea"/>
                <a:cs typeface="+mn-cs"/>
              </a:rPr>
              <a:t>	From Kafka</a:t>
            </a:r>
          </a:p>
          <a:p>
            <a:r>
              <a:rPr lang="en-US" sz="882" kern="1200" dirty="0">
                <a:solidFill>
                  <a:schemeClr val="tx1"/>
                </a:solidFill>
                <a:effectLst/>
                <a:latin typeface="Segoe UI Light" pitchFamily="34" charset="0"/>
                <a:ea typeface="+mn-ea"/>
                <a:cs typeface="+mn-cs"/>
              </a:rPr>
              <a:t>	From datastore </a:t>
            </a:r>
            <a:r>
              <a:rPr lang="en-US" sz="882" kern="1200" dirty="0" err="1">
                <a:solidFill>
                  <a:schemeClr val="tx1"/>
                </a:solidFill>
                <a:effectLst/>
                <a:latin typeface="Segoe UI Light" pitchFamily="34" charset="0"/>
                <a:ea typeface="+mn-ea"/>
                <a:cs typeface="+mn-cs"/>
              </a:rPr>
              <a:t>changefeed</a:t>
            </a:r>
            <a:endParaRPr lang="en-US" sz="882"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4951236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Happens in prod naturally</a:t>
            </a:r>
          </a:p>
          <a:p>
            <a:r>
              <a:rPr lang="en-US" dirty="0"/>
              <a:t>Chaos testing</a:t>
            </a:r>
          </a:p>
          <a:p>
            <a:r>
              <a:rPr lang="en-US" dirty="0"/>
              <a:t>All our microservices, being functions, are stateless. If they are restarted, they’ll immediately just pick up from the last unprocessed message.</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32293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Running hot-hot where applicable (particularly Tier 1)</a:t>
            </a:r>
          </a:p>
          <a:p>
            <a:r>
              <a:rPr lang="en-US" sz="882" kern="1200" dirty="0">
                <a:solidFill>
                  <a:schemeClr val="tx1"/>
                </a:solidFill>
                <a:effectLst/>
                <a:latin typeface="Segoe UI Light" pitchFamily="34" charset="0"/>
                <a:ea typeface="+mn-ea"/>
                <a:cs typeface="+mn-cs"/>
              </a:rPr>
              <a:t>Can switch write region for datastore in seconds</a:t>
            </a:r>
          </a:p>
          <a:p>
            <a:r>
              <a:rPr lang="en-US" sz="882" kern="1200" dirty="0">
                <a:solidFill>
                  <a:schemeClr val="tx1"/>
                </a:solidFill>
                <a:effectLst/>
                <a:latin typeface="Segoe UI Light" pitchFamily="34" charset="0"/>
                <a:ea typeface="+mn-ea"/>
                <a:cs typeface="+mn-cs"/>
              </a:rPr>
              <a:t>	Or run </a:t>
            </a:r>
            <a:r>
              <a:rPr lang="en-US" sz="882" kern="1200" dirty="0" err="1">
                <a:solidFill>
                  <a:schemeClr val="tx1"/>
                </a:solidFill>
                <a:effectLst/>
                <a:latin typeface="Segoe UI Light" pitchFamily="34" charset="0"/>
                <a:ea typeface="+mn-ea"/>
                <a:cs typeface="+mn-cs"/>
              </a:rPr>
              <a:t>multimaster</a:t>
            </a:r>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Can scale up secondary region in seconds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2053201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Middle of march, last year, in the middle of the night, I got paged for some system alert.</a:t>
            </a:r>
          </a:p>
          <a:p>
            <a:r>
              <a:rPr lang="en-US" sz="882" kern="1200" dirty="0">
                <a:solidFill>
                  <a:schemeClr val="tx1"/>
                </a:solidFill>
                <a:effectLst/>
                <a:latin typeface="Segoe UI Light" pitchFamily="34" charset="0"/>
                <a:ea typeface="+mn-ea"/>
                <a:cs typeface="+mn-cs"/>
              </a:rPr>
              <a:t>Woke up, hopped on the bridge in case anyone else wanted to talk, and started looking into it.</a:t>
            </a:r>
          </a:p>
          <a:p>
            <a:r>
              <a:rPr lang="en-US" sz="882" kern="1200" dirty="0">
                <a:solidFill>
                  <a:schemeClr val="tx1"/>
                </a:solidFill>
                <a:effectLst/>
                <a:latin typeface="Segoe UI Light" pitchFamily="34" charset="0"/>
                <a:ea typeface="+mn-ea"/>
                <a:cs typeface="+mn-cs"/>
              </a:rPr>
              <a:t>Almost immediately joined by coworkers from several other teams</a:t>
            </a:r>
          </a:p>
          <a:p>
            <a:r>
              <a:rPr lang="en-US" sz="882" kern="1200" dirty="0">
                <a:solidFill>
                  <a:schemeClr val="tx1"/>
                </a:solidFill>
                <a:effectLst/>
                <a:latin typeface="Segoe UI Light" pitchFamily="34" charset="0"/>
                <a:ea typeface="+mn-ea"/>
                <a:cs typeface="+mn-cs"/>
              </a:rPr>
              <a:t>It turned out our production Kafka cluster was down.</a:t>
            </a:r>
          </a:p>
          <a:p>
            <a:r>
              <a:rPr lang="en-US" sz="882" kern="1200" dirty="0">
                <a:solidFill>
                  <a:schemeClr val="tx1"/>
                </a:solidFill>
                <a:effectLst/>
                <a:latin typeface="Segoe UI Light" pitchFamily="34" charset="0"/>
                <a:ea typeface="+mn-ea"/>
                <a:cs typeface="+mn-cs"/>
              </a:rPr>
              <a:t>If you’re not familiar with Kafka, it’s basically very scalable pub/sub messaging system</a:t>
            </a:r>
          </a:p>
          <a:p>
            <a:r>
              <a:rPr lang="en-US" sz="882" kern="1200" dirty="0">
                <a:solidFill>
                  <a:schemeClr val="tx1"/>
                </a:solidFill>
                <a:effectLst/>
                <a:latin typeface="Segoe UI Light" pitchFamily="34" charset="0"/>
                <a:ea typeface="+mn-ea"/>
                <a:cs typeface="+mn-cs"/>
              </a:rPr>
              <a:t>The primary method of communication among all our back end services</a:t>
            </a:r>
          </a:p>
          <a:p>
            <a:r>
              <a:rPr lang="en-US" sz="882" kern="1200" dirty="0">
                <a:solidFill>
                  <a:schemeClr val="tx1"/>
                </a:solidFill>
                <a:effectLst/>
                <a:latin typeface="Segoe UI Light" pitchFamily="34" charset="0"/>
                <a:ea typeface="+mn-ea"/>
                <a:cs typeface="+mn-cs"/>
              </a:rPr>
              <a:t>All at a dead stop</a:t>
            </a:r>
          </a:p>
          <a:p>
            <a:r>
              <a:rPr lang="en-US" sz="882" kern="1200" dirty="0">
                <a:solidFill>
                  <a:schemeClr val="tx1"/>
                </a:solidFill>
                <a:effectLst/>
                <a:latin typeface="Segoe UI Light" pitchFamily="34" charset="0"/>
                <a:ea typeface="+mn-ea"/>
                <a:cs typeface="+mn-cs"/>
              </a:rPr>
              <a:t>Before too long, we realized that it wasn't just down, but dead.</a:t>
            </a:r>
          </a:p>
          <a:p>
            <a:r>
              <a:rPr lang="en-US" sz="882" kern="1200" dirty="0">
                <a:solidFill>
                  <a:schemeClr val="tx1"/>
                </a:solidFill>
                <a:effectLst/>
                <a:latin typeface="Segoe UI Light" pitchFamily="34" charset="0"/>
                <a:ea typeface="+mn-ea"/>
                <a:cs typeface="+mn-cs"/>
              </a:rPr>
              <a:t>Every single message in flight in Kafka was gone. Customer orders, replenishment requests, catalog changes, inventory updates, warehouse replenishment notifications, pricing updates, every single one gone.</a:t>
            </a:r>
          </a:p>
          <a:p>
            <a:r>
              <a:rPr lang="en-US" sz="882" kern="1200" dirty="0">
                <a:solidFill>
                  <a:schemeClr val="tx1"/>
                </a:solidFill>
                <a:effectLst/>
                <a:latin typeface="Segoe UI Light" pitchFamily="34" charset="0"/>
                <a:ea typeface="+mn-ea"/>
                <a:cs typeface="+mn-cs"/>
              </a:rPr>
              <a:t>We were going to have to rebuild the cluster from the ground up.</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5988804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dirty="0">
                <a:solidFill>
                  <a:schemeClr val="tx1"/>
                </a:solidFill>
                <a:effectLst/>
                <a:latin typeface="Segoe UI Light" pitchFamily="34" charset="0"/>
                <a:ea typeface="+mn-ea"/>
                <a:cs typeface="+mn-cs"/>
              </a:rPr>
              <a:t>With inventory tracking, staleness of data is an issue. Simply put, if a merchant last told us their inventory months ago, there is no way we can trust it. So, we wanted to implement a feature that expires merchant inventory updates after a certain amount of time. Just zeroes it out.</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dirty="0">
                <a:solidFill>
                  <a:schemeClr val="tx1"/>
                </a:solidFill>
                <a:effectLst/>
                <a:latin typeface="Segoe UI Light" pitchFamily="34" charset="0"/>
                <a:ea typeface="+mn-ea"/>
                <a:cs typeface="+mn-cs"/>
              </a:rPr>
              <a:t>Results were immediate – we dropped our third party reject rate in half from 0.8 to 0.4%</a:t>
            </a:r>
          </a:p>
          <a:p>
            <a:r>
              <a:rPr lang="en-US" sz="882" kern="1200" dirty="0">
                <a:solidFill>
                  <a:schemeClr val="tx1"/>
                </a:solidFill>
                <a:effectLst/>
                <a:latin typeface="Segoe UI Light" pitchFamily="34" charset="0"/>
                <a:ea typeface="+mn-ea"/>
                <a:cs typeface="+mn-cs"/>
              </a:rPr>
              <a:t>What’s great is: this was done by single engineer, new to the company, with light F# training and no cloud microservice background, from design to production, in three weeks.</a:t>
            </a:r>
          </a:p>
          <a:p>
            <a:r>
              <a:rPr lang="en-US" sz="882" kern="1200" dirty="0">
                <a:solidFill>
                  <a:schemeClr val="tx1"/>
                </a:solidFill>
                <a:effectLst/>
                <a:latin typeface="Segoe UI Light" pitchFamily="34" charset="0"/>
                <a:ea typeface="+mn-ea"/>
                <a:cs typeface="+mn-cs"/>
              </a:rPr>
              <a:t>Single engineer in July 2016, only 3 delivered by Holiday 2016. Only 5 engineers by end of first year.</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10/24/2018 2:23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1901063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Can see the state for any point in time</a:t>
            </a:r>
          </a:p>
          <a:p>
            <a:r>
              <a:rPr lang="en-US" sz="882" kern="1200" dirty="0">
                <a:solidFill>
                  <a:schemeClr val="tx1"/>
                </a:solidFill>
                <a:effectLst/>
                <a:latin typeface="Segoe UI Light" pitchFamily="34" charset="0"/>
                <a:ea typeface="+mn-ea"/>
                <a:cs typeface="+mn-cs"/>
              </a:rPr>
              <a:t>Walk step-by-step through everything that happened</a:t>
            </a:r>
          </a:p>
          <a:p>
            <a:r>
              <a:rPr lang="en-US" sz="882" kern="1200" dirty="0">
                <a:solidFill>
                  <a:schemeClr val="tx1"/>
                </a:solidFill>
                <a:effectLst/>
                <a:latin typeface="Segoe UI Light" pitchFamily="34" charset="0"/>
                <a:ea typeface="+mn-ea"/>
                <a:cs typeface="+mn-cs"/>
              </a:rPr>
              <a:t>Troubleshooting</a:t>
            </a:r>
          </a:p>
          <a:p>
            <a:r>
              <a:rPr lang="en-US" sz="882" kern="1200" dirty="0">
                <a:solidFill>
                  <a:schemeClr val="tx1"/>
                </a:solidFill>
                <a:effectLst/>
                <a:latin typeface="Segoe UI Light" pitchFamily="34" charset="0"/>
                <a:ea typeface="+mn-ea"/>
                <a:cs typeface="+mn-cs"/>
              </a:rPr>
              <a:t>Validate behaviors that people are observing -- people report a problem around a specific time,</a:t>
            </a:r>
          </a:p>
          <a:p>
            <a:r>
              <a:rPr lang="en-US" sz="882" kern="1200" dirty="0">
                <a:solidFill>
                  <a:schemeClr val="tx1"/>
                </a:solidFill>
                <a:effectLst/>
                <a:latin typeface="Segoe UI Light" pitchFamily="34" charset="0"/>
                <a:ea typeface="+mn-ea"/>
                <a:cs typeface="+mn-cs"/>
              </a:rPr>
              <a:t>	days, weeks, months later</a:t>
            </a:r>
          </a:p>
          <a:p>
            <a:r>
              <a:rPr lang="en-US" sz="882" kern="1200" dirty="0">
                <a:solidFill>
                  <a:schemeClr val="tx1"/>
                </a:solidFill>
                <a:effectLst/>
                <a:latin typeface="Segoe UI Light" pitchFamily="34" charset="0"/>
                <a:ea typeface="+mn-ea"/>
                <a:cs typeface="+mn-cs"/>
              </a:rPr>
              <a:t>	we can go back in time and </a:t>
            </a:r>
            <a:r>
              <a:rPr lang="en-US" sz="882" kern="1200" dirty="0" err="1">
                <a:solidFill>
                  <a:schemeClr val="tx1"/>
                </a:solidFill>
                <a:effectLst/>
                <a:latin typeface="Segoe UI Light" pitchFamily="34" charset="0"/>
                <a:ea typeface="+mn-ea"/>
                <a:cs typeface="+mn-cs"/>
              </a:rPr>
              <a:t>reobserve</a:t>
            </a:r>
            <a:r>
              <a:rPr lang="en-US" sz="882" kern="1200" dirty="0">
                <a:solidFill>
                  <a:schemeClr val="tx1"/>
                </a:solidFill>
                <a:effectLst/>
                <a:latin typeface="Segoe UI Light" pitchFamily="34" charset="0"/>
                <a:ea typeface="+mn-ea"/>
                <a:cs typeface="+mn-cs"/>
              </a:rPr>
              <a:t> it and RCA.</a:t>
            </a:r>
          </a:p>
          <a:p>
            <a:r>
              <a:rPr lang="en-US" sz="882" kern="1200" dirty="0">
                <a:solidFill>
                  <a:schemeClr val="tx1"/>
                </a:solidFill>
                <a:effectLst/>
                <a:latin typeface="Segoe UI Light" pitchFamily="34" charset="0"/>
                <a:ea typeface="+mn-ea"/>
                <a:cs typeface="+mn-cs"/>
              </a:rPr>
              <a:t>Auditing</a:t>
            </a:r>
          </a:p>
          <a:p>
            <a:r>
              <a:rPr lang="en-US" sz="882" kern="1200" dirty="0">
                <a:solidFill>
                  <a:schemeClr val="tx1"/>
                </a:solidFill>
                <a:effectLst/>
                <a:latin typeface="Segoe UI Light" pitchFamily="34" charset="0"/>
                <a:ea typeface="+mn-ea"/>
                <a:cs typeface="+mn-cs"/>
              </a:rPr>
              <a:t>Analytics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16181587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Scaling, in practice, happens along two dimensions:</a:t>
            </a:r>
          </a:p>
          <a:p>
            <a:r>
              <a:rPr lang="en-US" sz="882" kern="1200" dirty="0">
                <a:solidFill>
                  <a:schemeClr val="tx1"/>
                </a:solidFill>
                <a:effectLst/>
                <a:latin typeface="Segoe UI Light" pitchFamily="34" charset="0"/>
                <a:ea typeface="+mn-ea"/>
                <a:cs typeface="+mn-cs"/>
              </a:rPr>
              <a:t>	Compute</a:t>
            </a:r>
          </a:p>
          <a:p>
            <a:r>
              <a:rPr lang="en-US" sz="882" kern="1200" dirty="0">
                <a:solidFill>
                  <a:schemeClr val="tx1"/>
                </a:solidFill>
                <a:effectLst/>
                <a:latin typeface="Segoe UI Light" pitchFamily="34" charset="0"/>
                <a:ea typeface="+mn-ea"/>
                <a:cs typeface="+mn-cs"/>
              </a:rPr>
              <a:t>	Storage</a:t>
            </a:r>
          </a:p>
          <a:p>
            <a:r>
              <a:rPr lang="en-US" sz="882" kern="1200" dirty="0">
                <a:solidFill>
                  <a:schemeClr val="tx1"/>
                </a:solidFill>
                <a:effectLst/>
                <a:latin typeface="Segoe UI Light" pitchFamily="34" charset="0"/>
                <a:ea typeface="+mn-ea"/>
                <a:cs typeface="+mn-cs"/>
              </a:rPr>
              <a:t>Compute -- our microservices are:</a:t>
            </a:r>
          </a:p>
          <a:p>
            <a:r>
              <a:rPr lang="en-US" sz="882" kern="1200" dirty="0">
                <a:solidFill>
                  <a:schemeClr val="tx1"/>
                </a:solidFill>
                <a:effectLst/>
                <a:latin typeface="Segoe UI Light" pitchFamily="34" charset="0"/>
                <a:ea typeface="+mn-ea"/>
                <a:cs typeface="+mn-cs"/>
              </a:rPr>
              <a:t>	Deployed &amp; scheduled on Nomad or Kubernetes clusters</a:t>
            </a:r>
          </a:p>
          <a:p>
            <a:r>
              <a:rPr lang="en-US" sz="882" kern="1200" dirty="0">
                <a:solidFill>
                  <a:schemeClr val="tx1"/>
                </a:solidFill>
                <a:effectLst/>
                <a:latin typeface="Segoe UI Light" pitchFamily="34" charset="0"/>
                <a:ea typeface="+mn-ea"/>
                <a:cs typeface="+mn-cs"/>
              </a:rPr>
              <a:t>	Independently deployable</a:t>
            </a:r>
          </a:p>
          <a:p>
            <a:r>
              <a:rPr lang="en-US" sz="882" kern="1200" dirty="0">
                <a:solidFill>
                  <a:schemeClr val="tx1"/>
                </a:solidFill>
                <a:effectLst/>
                <a:latin typeface="Segoe UI Light" pitchFamily="34" charset="0"/>
                <a:ea typeface="+mn-ea"/>
                <a:cs typeface="+mn-cs"/>
              </a:rPr>
              <a:t>	Independently scalable</a:t>
            </a:r>
          </a:p>
          <a:p>
            <a:r>
              <a:rPr lang="en-US" sz="882" kern="1200" dirty="0">
                <a:solidFill>
                  <a:schemeClr val="tx1"/>
                </a:solidFill>
                <a:effectLst/>
                <a:latin typeface="Segoe UI Light" pitchFamily="34" charset="0"/>
                <a:ea typeface="+mn-ea"/>
                <a:cs typeface="+mn-cs"/>
              </a:rPr>
              <a:t>Datastore</a:t>
            </a:r>
          </a:p>
          <a:p>
            <a:r>
              <a:rPr lang="en-US" sz="882" kern="1200" dirty="0">
                <a:solidFill>
                  <a:schemeClr val="tx1"/>
                </a:solidFill>
                <a:effectLst/>
                <a:latin typeface="Segoe UI Light" pitchFamily="34" charset="0"/>
                <a:ea typeface="+mn-ea"/>
                <a:cs typeface="+mn-cs"/>
              </a:rPr>
              <a:t>	Scale the throughput within seconds to 10 or 20x normal</a:t>
            </a:r>
          </a:p>
          <a:p>
            <a:r>
              <a:rPr lang="en-US" sz="882" kern="1200" dirty="0">
                <a:solidFill>
                  <a:schemeClr val="tx1"/>
                </a:solidFill>
                <a:effectLst/>
                <a:latin typeface="Segoe UI Light" pitchFamily="34" charset="0"/>
                <a:ea typeface="+mn-ea"/>
                <a:cs typeface="+mn-cs"/>
              </a:rPr>
              <a:t>	Partitions will automatically split if they get too full</a:t>
            </a:r>
          </a:p>
          <a:p>
            <a:r>
              <a:rPr lang="en-US" sz="882" kern="1200" dirty="0">
                <a:solidFill>
                  <a:schemeClr val="tx1"/>
                </a:solidFill>
                <a:effectLst/>
                <a:latin typeface="Segoe UI Light" pitchFamily="34" charset="0"/>
                <a:ea typeface="+mn-ea"/>
                <a:cs typeface="+mn-cs"/>
              </a:rPr>
              <a:t>We’ve had to use this in practice.</a:t>
            </a:r>
          </a:p>
          <a:p>
            <a:r>
              <a:rPr lang="en-US" sz="882" kern="1200" dirty="0">
                <a:solidFill>
                  <a:schemeClr val="tx1"/>
                </a:solidFill>
                <a:effectLst/>
                <a:latin typeface="Segoe UI Light" pitchFamily="34" charset="0"/>
                <a:ea typeface="+mn-ea"/>
                <a:cs typeface="+mn-cs"/>
              </a:rPr>
              <a:t>Overnight went to 250% of normal throughput</a:t>
            </a:r>
          </a:p>
          <a:p>
            <a:r>
              <a:rPr lang="en-US" sz="882" kern="1200" dirty="0">
                <a:solidFill>
                  <a:schemeClr val="tx1"/>
                </a:solidFill>
                <a:effectLst/>
                <a:latin typeface="Segoe UI Light" pitchFamily="34" charset="0"/>
                <a:ea typeface="+mn-ea"/>
                <a:cs typeface="+mn-cs"/>
              </a:rPr>
              <a:t>When that's done we can scale back in seconds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11329479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100% of domain logic is unit-testable</a:t>
            </a:r>
          </a:p>
          <a:p>
            <a:r>
              <a:rPr lang="en-US" sz="882" kern="1200" dirty="0">
                <a:solidFill>
                  <a:schemeClr val="tx1"/>
                </a:solidFill>
                <a:effectLst/>
                <a:latin typeface="Segoe UI Light" pitchFamily="34" charset="0"/>
                <a:ea typeface="+mn-ea"/>
                <a:cs typeface="+mn-cs"/>
              </a:rPr>
              <a:t>The function that executes commands and produces events has no external dependencies and has no side effects</a:t>
            </a:r>
          </a:p>
          <a:p>
            <a:r>
              <a:rPr lang="en-US" sz="882" kern="1200" dirty="0">
                <a:solidFill>
                  <a:schemeClr val="tx1"/>
                </a:solidFill>
                <a:effectLst/>
                <a:latin typeface="Segoe UI Light" pitchFamily="34" charset="0"/>
                <a:ea typeface="+mn-ea"/>
                <a:cs typeface="+mn-cs"/>
              </a:rPr>
              <a:t>The function that applies events to state to produce new state has no external dependencies and has no side effects</a:t>
            </a:r>
          </a:p>
          <a:p>
            <a:r>
              <a:rPr lang="en-US" sz="882" kern="1200" dirty="0">
                <a:solidFill>
                  <a:schemeClr val="tx1"/>
                </a:solidFill>
                <a:effectLst/>
                <a:latin typeface="Segoe UI Light" pitchFamily="34" charset="0"/>
                <a:ea typeface="+mn-ea"/>
                <a:cs typeface="+mn-cs"/>
              </a:rPr>
              <a:t>These are pure functions</a:t>
            </a:r>
          </a:p>
          <a:p>
            <a:r>
              <a:rPr lang="en-US" sz="882" kern="1200" dirty="0">
                <a:solidFill>
                  <a:schemeClr val="tx1"/>
                </a:solidFill>
                <a:effectLst/>
                <a:latin typeface="Segoe UI Light" pitchFamily="34" charset="0"/>
                <a:ea typeface="+mn-ea"/>
                <a:cs typeface="+mn-cs"/>
              </a:rPr>
              <a:t>Can provably identify every single path through the business code and unit test them.</a:t>
            </a:r>
          </a:p>
          <a:p>
            <a:r>
              <a:rPr lang="en-US" sz="882" kern="1200" dirty="0">
                <a:solidFill>
                  <a:schemeClr val="tx1"/>
                </a:solidFill>
                <a:effectLst/>
                <a:latin typeface="Segoe UI Light" pitchFamily="34" charset="0"/>
                <a:ea typeface="+mn-ea"/>
                <a:cs typeface="+mn-cs"/>
              </a:rPr>
              <a:t>Not just write unit tests, but create executable specifications. Define invariants from your specification explicitly as properties. For example, you could say that inventory counts should never be negative. These properties will be checked with large numbers of randomized inputs extremely quickly. As we write primarily in F#, we use </a:t>
            </a:r>
            <a:r>
              <a:rPr lang="en-US" sz="882" kern="1200" dirty="0" err="1">
                <a:solidFill>
                  <a:schemeClr val="tx1"/>
                </a:solidFill>
                <a:effectLst/>
                <a:latin typeface="Segoe UI Light" pitchFamily="34" charset="0"/>
                <a:ea typeface="+mn-ea"/>
                <a:cs typeface="+mn-cs"/>
              </a:rPr>
              <a:t>FSCheck</a:t>
            </a:r>
            <a:r>
              <a:rPr lang="en-US" sz="882" kern="1200" dirty="0">
                <a:solidFill>
                  <a:schemeClr val="tx1"/>
                </a:solidFill>
                <a:effectLst/>
                <a:latin typeface="Segoe UI Light" pitchFamily="34" charset="0"/>
                <a:ea typeface="+mn-ea"/>
                <a:cs typeface="+mn-cs"/>
              </a:rPr>
              <a:t>, but similar spec-based or property-based testing frameworks are available for lots of other languages.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A5CD2277-7C1A-43CA-8676-87B24AD584BD}"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2242369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So, now we’ve covered</a:t>
            </a:r>
          </a:p>
          <a:p>
            <a:r>
              <a:rPr lang="en-US" sz="882" kern="1200" dirty="0">
                <a:solidFill>
                  <a:schemeClr val="tx1"/>
                </a:solidFill>
                <a:effectLst/>
                <a:latin typeface="Segoe UI Light" pitchFamily="34" charset="0"/>
                <a:ea typeface="+mn-ea"/>
                <a:cs typeface="+mn-cs"/>
              </a:rPr>
              <a:t>	functional principles</a:t>
            </a:r>
          </a:p>
          <a:p>
            <a:r>
              <a:rPr lang="en-US" sz="882" kern="1200" dirty="0">
                <a:solidFill>
                  <a:schemeClr val="tx1"/>
                </a:solidFill>
                <a:effectLst/>
                <a:latin typeface="Segoe UI Light" pitchFamily="34" charset="0"/>
                <a:ea typeface="+mn-ea"/>
                <a:cs typeface="+mn-cs"/>
              </a:rPr>
              <a:t>	designs of systems built on these principles</a:t>
            </a:r>
          </a:p>
          <a:p>
            <a:r>
              <a:rPr lang="en-US" sz="882" kern="1200" dirty="0">
                <a:solidFill>
                  <a:schemeClr val="tx1"/>
                </a:solidFill>
                <a:effectLst/>
                <a:latin typeface="Segoe UI Light" pitchFamily="34" charset="0"/>
                <a:ea typeface="+mn-ea"/>
                <a:cs typeface="+mn-cs"/>
              </a:rPr>
              <a:t>	benefits conferred on those systems</a:t>
            </a:r>
          </a:p>
          <a:p>
            <a:r>
              <a:rPr lang="en-US" sz="882" kern="1200" dirty="0">
                <a:solidFill>
                  <a:schemeClr val="tx1"/>
                </a:solidFill>
                <a:effectLst/>
                <a:latin typeface="Segoe UI Light" pitchFamily="34" charset="0"/>
                <a:ea typeface="+mn-ea"/>
                <a:cs typeface="+mn-cs"/>
              </a:rPr>
              <a:t>How </a:t>
            </a:r>
          </a:p>
          <a:p>
            <a:r>
              <a:rPr lang="en-US" sz="882" kern="1200" dirty="0">
                <a:solidFill>
                  <a:schemeClr val="tx1"/>
                </a:solidFill>
                <a:effectLst/>
                <a:latin typeface="Segoe UI Light" pitchFamily="34" charset="0"/>
                <a:ea typeface="+mn-ea"/>
                <a:cs typeface="+mn-cs"/>
              </a:rPr>
              <a:t>Rebuilt cluster -- new brokers deployed in minutes. While this was happening, we coordinated with all teams who manages edge systems</a:t>
            </a:r>
          </a:p>
          <a:p>
            <a:r>
              <a:rPr lang="en-US" sz="882" kern="1200" dirty="0">
                <a:solidFill>
                  <a:schemeClr val="tx1"/>
                </a:solidFill>
                <a:effectLst/>
                <a:latin typeface="Segoe UI Light" pitchFamily="34" charset="0"/>
                <a:ea typeface="+mn-ea"/>
                <a:cs typeface="+mn-cs"/>
              </a:rPr>
              <a:t>	systems exposed to the outside world</a:t>
            </a:r>
          </a:p>
          <a:p>
            <a:pPr marL="500044" lvl="4" indent="0">
              <a:buNone/>
            </a:pPr>
            <a:r>
              <a:rPr lang="en-US" sz="882" kern="1200" dirty="0">
                <a:solidFill>
                  <a:schemeClr val="tx1"/>
                </a:solidFill>
                <a:effectLst/>
                <a:latin typeface="Segoe UI Light" pitchFamily="34" charset="0"/>
                <a:ea typeface="+mn-ea"/>
                <a:cs typeface="+mn-cs"/>
              </a:rPr>
              <a:t>		merchant API inputs</a:t>
            </a:r>
          </a:p>
          <a:p>
            <a:pPr marL="500044" lvl="4" indent="0">
              <a:buNone/>
            </a:pPr>
            <a:r>
              <a:rPr lang="en-US" sz="882" kern="1200" dirty="0">
                <a:solidFill>
                  <a:schemeClr val="tx1"/>
                </a:solidFill>
                <a:effectLst/>
                <a:latin typeface="Segoe UI Light" pitchFamily="34" charset="0"/>
                <a:ea typeface="+mn-ea"/>
                <a:cs typeface="+mn-cs"/>
              </a:rPr>
              <a:t>		Customer order inputs</a:t>
            </a:r>
          </a:p>
          <a:p>
            <a:pPr marL="500044" lvl="4" indent="0">
              <a:buNone/>
            </a:pPr>
            <a:r>
              <a:rPr lang="en-US" sz="882" kern="1200" dirty="0">
                <a:solidFill>
                  <a:schemeClr val="tx1"/>
                </a:solidFill>
                <a:effectLst/>
                <a:latin typeface="Segoe UI Light" pitchFamily="34" charset="0"/>
                <a:ea typeface="+mn-ea"/>
                <a:cs typeface="+mn-cs"/>
              </a:rPr>
              <a:t>These edge systems, like all the others, are event sourced. The teams reset checkpoints on their event streams to a point in time just prior to the outage</a:t>
            </a:r>
          </a:p>
          <a:p>
            <a:r>
              <a:rPr lang="en-US" sz="882" kern="1200" dirty="0">
                <a:solidFill>
                  <a:schemeClr val="tx1"/>
                </a:solidFill>
                <a:effectLst/>
                <a:latin typeface="Segoe UI Light" pitchFamily="34" charset="0"/>
                <a:ea typeface="+mn-ea"/>
                <a:cs typeface="+mn-cs"/>
              </a:rPr>
              <a:t>	All the events after that point were re-emitted to downstream consumers</a:t>
            </a:r>
          </a:p>
          <a:p>
            <a:r>
              <a:rPr lang="en-US" sz="882" kern="1200" dirty="0">
                <a:solidFill>
                  <a:schemeClr val="tx1"/>
                </a:solidFill>
                <a:effectLst/>
                <a:latin typeface="Segoe UI Light" pitchFamily="34" charset="0"/>
                <a:ea typeface="+mn-ea"/>
                <a:cs typeface="+mn-cs"/>
              </a:rPr>
              <a:t>	When those checkpoints were set back, there was overlap on messages that had already been sent and processed downstream.</a:t>
            </a:r>
          </a:p>
          <a:p>
            <a:r>
              <a:rPr lang="en-US" sz="882" kern="1200" dirty="0">
                <a:solidFill>
                  <a:schemeClr val="tx1"/>
                </a:solidFill>
                <a:effectLst/>
                <a:latin typeface="Segoe UI Light" pitchFamily="34" charset="0"/>
                <a:ea typeface="+mn-ea"/>
                <a:cs typeface="+mn-cs"/>
              </a:rPr>
              <a:t>	The downstream systems all were designed, and had been fully tested, to handle duplicates and act idempotently even though they’re out of order.</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dirty="0">
                <a:solidFill>
                  <a:schemeClr val="tx1"/>
                </a:solidFill>
                <a:effectLst/>
                <a:latin typeface="Segoe UI Light" pitchFamily="34" charset="0"/>
                <a:ea typeface="+mn-ea"/>
                <a:cs typeface="+mn-cs"/>
              </a:rPr>
              <a:t>	These downstream systems hit by a flood of messages, but we just scaled them out in seconds, some manually, some automatically, to handle the throughput and stay within SLAs.</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dirty="0">
                <a:solidFill>
                  <a:schemeClr val="tx1"/>
                </a:solidFill>
                <a:effectLst/>
                <a:latin typeface="Segoe UI Light" pitchFamily="34" charset="0"/>
                <a:ea typeface="+mn-ea"/>
                <a:cs typeface="+mn-cs"/>
              </a:rPr>
              <a:t>In the end, this potentially catastrophic event was little more than a minor annoyance. No data was lost and not a single customer order was delayed.</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10/24/2018 1:27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289321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2755631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This could have been catastrophic. This could have been the end of the grand Jet experiment, enough to convince our new Walmart compatriots that Jet's technical tenets sound good on paper, but don't work in a real enterprise compared to tried-and-true systems. So, what happened?</a:t>
            </a:r>
          </a:p>
          <a:p>
            <a:r>
              <a:rPr lang="en-US" sz="882" kern="1200" dirty="0">
                <a:solidFill>
                  <a:schemeClr val="tx1"/>
                </a:solidFill>
                <a:effectLst/>
                <a:latin typeface="Segoe UI Light" pitchFamily="34" charset="0"/>
                <a:ea typeface="+mn-ea"/>
                <a:cs typeface="+mn-cs"/>
              </a:rPr>
              <a:t> </a:t>
            </a:r>
          </a:p>
          <a:p>
            <a:r>
              <a:rPr lang="en-US" sz="882" kern="1200" dirty="0">
                <a:solidFill>
                  <a:schemeClr val="tx1"/>
                </a:solidFill>
                <a:effectLst/>
                <a:latin typeface="Segoe UI Light" pitchFamily="34" charset="0"/>
                <a:ea typeface="+mn-ea"/>
                <a:cs typeface="+mn-cs"/>
              </a:rPr>
              <a:t>I'm going to make you wait to hear the end.</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76481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00" kern="1200" dirty="0">
                <a:solidFill>
                  <a:schemeClr val="tx1"/>
                </a:solidFill>
                <a:effectLst/>
                <a:latin typeface="Segoe UI Light" pitchFamily="34" charset="0"/>
                <a:ea typeface="+mn-ea"/>
                <a:cs typeface="+mn-cs"/>
              </a:rPr>
              <a:t>First, I want to talk about those Jet.com software tenets. Not just what Jet built, but why? Much of it is founded in principles of functional programming</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kern="1200" dirty="0">
                <a:solidFill>
                  <a:schemeClr val="tx1"/>
                </a:solidFill>
                <a:effectLst/>
                <a:latin typeface="Segoe UI Light" pitchFamily="34" charset="0"/>
                <a:ea typeface="+mn-ea"/>
                <a:cs typeface="+mn-cs"/>
              </a:rPr>
              <a:t>Lessons learned from that can be scaled up, and influence system design in the large.</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kern="1200" dirty="0">
                <a:solidFill>
                  <a:schemeClr val="tx1"/>
                </a:solidFill>
                <a:effectLst/>
                <a:latin typeface="Segoe UI Light" pitchFamily="34" charset="0"/>
                <a:ea typeface="+mn-ea"/>
                <a:cs typeface="+mn-cs"/>
              </a:rPr>
              <a:t>Then we’ll talk about the real world benefits to building and operating these systems.</a:t>
            </a:r>
            <a:endParaRPr lang="en-US" sz="882"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4882075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00" kern="1200" dirty="0">
                <a:solidFill>
                  <a:schemeClr val="tx1"/>
                </a:solidFill>
                <a:effectLst/>
                <a:latin typeface="Segoe UI Light" pitchFamily="34" charset="0"/>
                <a:ea typeface="+mn-ea"/>
                <a:cs typeface="+mn-cs"/>
              </a:rPr>
              <a:t>So, what are the principles of functional programming? There are many, but I’m going to focus on a handful today.</a:t>
            </a:r>
            <a:endParaRPr lang="en-US" sz="882" kern="1200" dirty="0">
              <a:solidFill>
                <a:schemeClr val="tx1"/>
              </a:solidFill>
              <a:effectLst/>
              <a:latin typeface="Segoe UI Light" pitchFamily="34" charset="0"/>
              <a:ea typeface="+mn-ea"/>
              <a:cs typeface="+mn-cs"/>
            </a:endParaRP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Immutability</a:t>
            </a:r>
          </a:p>
          <a:p>
            <a:r>
              <a:rPr lang="en-US" sz="882" kern="1200" dirty="0">
                <a:solidFill>
                  <a:schemeClr val="tx1"/>
                </a:solidFill>
                <a:effectLst/>
                <a:latin typeface="Segoe UI Light" pitchFamily="34" charset="0"/>
                <a:ea typeface="+mn-ea"/>
                <a:cs typeface="+mn-cs"/>
              </a:rPr>
              <a:t>Inputs don't change. Functions produce outputs that are also immutable. State is not directly mutated.</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Actions over objects</a:t>
            </a:r>
          </a:p>
          <a:p>
            <a:r>
              <a:rPr lang="en-US" sz="882" kern="1200" dirty="0">
                <a:solidFill>
                  <a:schemeClr val="tx1"/>
                </a:solidFill>
                <a:effectLst/>
                <a:latin typeface="Segoe UI Light" pitchFamily="34" charset="0"/>
                <a:ea typeface="+mn-ea"/>
                <a:cs typeface="+mn-cs"/>
              </a:rPr>
              <a:t>Verbs, not nouns</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Embrace Purity</a:t>
            </a:r>
          </a:p>
          <a:p>
            <a:r>
              <a:rPr lang="en-US" sz="882" kern="1200" dirty="0">
                <a:solidFill>
                  <a:schemeClr val="tx1"/>
                </a:solidFill>
                <a:effectLst/>
                <a:latin typeface="Segoe UI Light" pitchFamily="34" charset="0"/>
                <a:ea typeface="+mn-ea"/>
                <a:cs typeface="+mn-cs"/>
              </a:rPr>
              <a:t>We avoid writing functions that produce side effects. No writing to disk or network until the last possible moment, and we strictly control those side effects when we do. This makes it easier to reason about the code and test the code. The external world outside the function can't affect the results, and the function won't affect the external world. This makes the function very predictable and repeatable. Given an input, the output will be the same every time.</a:t>
            </a:r>
          </a:p>
          <a:p>
            <a:r>
              <a:rPr lang="en-US" sz="882" kern="1200" dirty="0">
                <a:solidFill>
                  <a:schemeClr val="tx1"/>
                </a:solidFill>
                <a:effectLst/>
                <a:latin typeface="Segoe UI Light" pitchFamily="34" charset="0"/>
                <a:ea typeface="+mn-ea"/>
                <a:cs typeface="+mn-cs"/>
              </a:rPr>
              <a:t>A benefit of is that functions become "referentially transparent" -- if you know the inputs in advance, or you've seen that input before, you can replace the entire possibly expensive computation with a precomputed cache of the result.</a:t>
            </a:r>
          </a:p>
          <a:p>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So now we’re thinking functionally. What does it mean to design functionally?</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346417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Message-based communication. This is pretty </a:t>
            </a:r>
            <a:r>
              <a:rPr lang="en-US" sz="882" kern="1200" dirty="0" err="1">
                <a:solidFill>
                  <a:schemeClr val="tx1"/>
                </a:solidFill>
                <a:effectLst/>
                <a:latin typeface="Segoe UI Light" pitchFamily="34" charset="0"/>
                <a:ea typeface="+mn-ea"/>
                <a:cs typeface="+mn-cs"/>
              </a:rPr>
              <a:t>ubiquitious</a:t>
            </a:r>
            <a:r>
              <a:rPr lang="en-US" sz="882" kern="1200" dirty="0">
                <a:solidFill>
                  <a:schemeClr val="tx1"/>
                </a:solidFill>
                <a:effectLst/>
                <a:latin typeface="Segoe UI Light" pitchFamily="34" charset="0"/>
                <a:ea typeface="+mn-ea"/>
                <a:cs typeface="+mn-cs"/>
              </a:rPr>
              <a:t>. Systems communicate with each other via messages synchronously over HTTP or asynchronously over some kind of queue.</a:t>
            </a:r>
          </a:p>
          <a:p>
            <a:endParaRPr lang="en-US" sz="882" kern="1200" dirty="0">
              <a:solidFill>
                <a:schemeClr val="tx1"/>
              </a:solidFill>
              <a:effectLst/>
              <a:latin typeface="Segoe UI Light" pitchFamily="34" charset="0"/>
              <a:ea typeface="+mn-ea"/>
              <a:cs typeface="+mn-cs"/>
            </a:endParaRPr>
          </a:p>
          <a:p>
            <a:r>
              <a:rPr lang="en-US" sz="882" kern="1200" dirty="0">
                <a:solidFill>
                  <a:schemeClr val="tx1"/>
                </a:solidFill>
                <a:effectLst/>
                <a:latin typeface="Segoe UI Light" pitchFamily="34" charset="0"/>
                <a:ea typeface="+mn-ea"/>
                <a:cs typeface="+mn-cs"/>
              </a:rPr>
              <a:t>Event sourcing</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dirty="0">
                <a:solidFill>
                  <a:schemeClr val="tx1"/>
                </a:solidFill>
                <a:effectLst/>
                <a:latin typeface="Segoe UI Light" pitchFamily="34" charset="0"/>
                <a:ea typeface="+mn-ea"/>
                <a:cs typeface="+mn-cs"/>
              </a:rPr>
              <a:t>	Events don't change. Once an event occurs, it always will have occurred.</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dirty="0">
                <a:solidFill>
                  <a:schemeClr val="tx1"/>
                </a:solidFill>
                <a:effectLst/>
                <a:latin typeface="Segoe UI Light" pitchFamily="34" charset="0"/>
                <a:ea typeface="+mn-ea"/>
                <a:cs typeface="+mn-cs"/>
              </a:rPr>
              <a:t>	Events are first class citizens</a:t>
            </a:r>
          </a:p>
          <a:p>
            <a:r>
              <a:rPr lang="en-US" sz="882" kern="1200" dirty="0">
                <a:solidFill>
                  <a:schemeClr val="tx1"/>
                </a:solidFill>
                <a:effectLst/>
                <a:latin typeface="Segoe UI Light" pitchFamily="34" charset="0"/>
                <a:ea typeface="+mn-ea"/>
                <a:cs typeface="+mn-cs"/>
              </a:rPr>
              <a:t>	Streams of events are the canonical data store.</a:t>
            </a:r>
          </a:p>
          <a:p>
            <a:r>
              <a:rPr lang="en-US" sz="882" kern="1200" dirty="0">
                <a:solidFill>
                  <a:schemeClr val="tx1"/>
                </a:solidFill>
                <a:effectLst/>
                <a:latin typeface="Segoe UI Light" pitchFamily="34" charset="0"/>
                <a:ea typeface="+mn-ea"/>
                <a:cs typeface="+mn-cs"/>
              </a:rPr>
              <a:t>	</a:t>
            </a:r>
          </a:p>
          <a:p>
            <a:r>
              <a:rPr lang="en-US" sz="882" kern="1200" dirty="0">
                <a:solidFill>
                  <a:schemeClr val="tx1"/>
                </a:solidFill>
                <a:effectLst/>
                <a:latin typeface="Segoe UI Light" pitchFamily="34" charset="0"/>
                <a:ea typeface="+mn-ea"/>
                <a:cs typeface="+mn-cs"/>
              </a:rPr>
              <a:t>State mutates, but current state is secondary.</a:t>
            </a:r>
          </a:p>
          <a:p>
            <a:r>
              <a:rPr lang="en-US" sz="882" kern="1200" dirty="0">
                <a:solidFill>
                  <a:schemeClr val="tx1"/>
                </a:solidFill>
                <a:effectLst/>
                <a:latin typeface="Segoe UI Light" pitchFamily="34" charset="0"/>
                <a:ea typeface="+mn-ea"/>
                <a:cs typeface="+mn-cs"/>
              </a:rPr>
              <a:t>In an event sourcing system, this state is usually in the form of some kind of snapshot. Snapshots of event streams are aggregate functions applied to the stream, a sum or a fold over all those events.</a:t>
            </a:r>
          </a:p>
          <a:p>
            <a:r>
              <a:rPr lang="en-US" sz="882" kern="1200" dirty="0">
                <a:solidFill>
                  <a:schemeClr val="tx1"/>
                </a:solidFill>
                <a:effectLst/>
                <a:latin typeface="Segoe UI Light" pitchFamily="34" charset="0"/>
                <a:ea typeface="+mn-ea"/>
                <a:cs typeface="+mn-cs"/>
              </a:rPr>
              <a:t>State is an interpretation of a stream events, and that interpretation can change. You may decide you want a new aggregate function to provide a different view of state. Maybe a median instead of a mean over the stream. If you choose to change how you define your state, you can reconstruct it at any time from the immutable events by applying the new aggregate function to the stream from the beginning.</a:t>
            </a:r>
          </a:p>
          <a:p>
            <a:r>
              <a:rPr lang="en-US" sz="882" kern="1200" dirty="0">
                <a:solidFill>
                  <a:schemeClr val="tx1"/>
                </a:solidFill>
                <a:effectLst/>
                <a:latin typeface="Segoe UI Light" pitchFamily="34" charset="0"/>
                <a:ea typeface="+mn-ea"/>
                <a:cs typeface="+mn-cs"/>
              </a:rPr>
              <a:t> </a:t>
            </a:r>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6202016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Verbs, not nouns</a:t>
            </a:r>
          </a:p>
          <a:p>
            <a:r>
              <a:rPr lang="en-US" sz="882" kern="1200" dirty="0">
                <a:solidFill>
                  <a:schemeClr val="tx1"/>
                </a:solidFill>
                <a:effectLst/>
                <a:latin typeface="Segoe UI Light" pitchFamily="34" charset="0"/>
                <a:ea typeface="+mn-ea"/>
                <a:cs typeface="+mn-cs"/>
              </a:rPr>
              <a:t>We don't build entity services. There isn't a monolithic </a:t>
            </a:r>
            <a:r>
              <a:rPr lang="en-US" sz="882" kern="1200" dirty="0" err="1">
                <a:solidFill>
                  <a:schemeClr val="tx1"/>
                </a:solidFill>
                <a:effectLst/>
                <a:latin typeface="Segoe UI Light" pitchFamily="34" charset="0"/>
                <a:ea typeface="+mn-ea"/>
                <a:cs typeface="+mn-cs"/>
              </a:rPr>
              <a:t>CustomerAccount</a:t>
            </a:r>
            <a:r>
              <a:rPr lang="en-US" sz="882" kern="1200" dirty="0">
                <a:solidFill>
                  <a:schemeClr val="tx1"/>
                </a:solidFill>
                <a:effectLst/>
                <a:latin typeface="Segoe UI Light" pitchFamily="34" charset="0"/>
                <a:ea typeface="+mn-ea"/>
                <a:cs typeface="+mn-cs"/>
              </a:rPr>
              <a:t> service like you might expect if you're coming from an object-oriented mindset.  Instead, we identify workflows, things you're trying to do or accomplish, and build and name services with those verbs.</a:t>
            </a:r>
          </a:p>
          <a:p>
            <a:r>
              <a:rPr lang="en-US" sz="882" kern="1200" dirty="0">
                <a:solidFill>
                  <a:schemeClr val="tx1"/>
                </a:solidFill>
                <a:effectLst/>
                <a:latin typeface="Segoe UI Light" pitchFamily="34" charset="0"/>
                <a:ea typeface="+mn-ea"/>
                <a:cs typeface="+mn-cs"/>
              </a:rPr>
              <a:t> </a:t>
            </a:r>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0406731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kern="1200" dirty="0">
                <a:solidFill>
                  <a:schemeClr val="tx1"/>
                </a:solidFill>
                <a:effectLst/>
                <a:latin typeface="Segoe UI Light" pitchFamily="34" charset="0"/>
                <a:ea typeface="+mn-ea"/>
                <a:cs typeface="+mn-cs"/>
              </a:rPr>
              <a:t>In the same way it allows better testability and easier understanding of individual functions, purity allows you to plug together systems more easily.</a:t>
            </a:r>
          </a:p>
          <a:p>
            <a:r>
              <a:rPr lang="en-US" sz="882" kern="1200" dirty="0">
                <a:solidFill>
                  <a:schemeClr val="tx1"/>
                </a:solidFill>
                <a:effectLst/>
                <a:latin typeface="Segoe UI Light" pitchFamily="34" charset="0"/>
                <a:ea typeface="+mn-ea"/>
                <a:cs typeface="+mn-cs"/>
              </a:rPr>
              <a:t>Referential transparency becomes important here, because it permits large scale refactoring not just of systems, but of systems of systems. Maybe, during customer checkout of your e-commerce site, you call a transportation system that calculates time in transit from zip code A, the warehouse location, to zip code B, the customer, on the fly. This computation is pretty expensive. Advances in tech make it feasible to precompute every combination, turning an expensive computation into a cheap point lookup in a KV store. The inputs and outputs at the system boundaries haven't changed at all due to that referential transparency. You've just turned the computation into data. And now maybe that lookup is cheap enough to use this data on every product page view instead of just at checkout, improving the customer experience.</a:t>
            </a:r>
          </a:p>
          <a:p>
            <a:endParaRPr lang="en-US" sz="900" kern="1200" dirty="0">
              <a:solidFill>
                <a:schemeClr val="tx1"/>
              </a:solidFill>
              <a:effectLst/>
              <a:latin typeface="Segoe UI Light" pitchFamily="34" charset="0"/>
              <a:ea typeface="+mn-ea"/>
              <a:cs typeface="+mn-cs"/>
            </a:endParaRPr>
          </a:p>
          <a:p>
            <a:r>
              <a:rPr lang="en-US" sz="900" kern="1200" dirty="0">
                <a:solidFill>
                  <a:schemeClr val="tx1"/>
                </a:solidFill>
                <a:effectLst/>
                <a:latin typeface="Segoe UI Light" pitchFamily="34" charset="0"/>
                <a:ea typeface="+mn-ea"/>
                <a:cs typeface="+mn-cs"/>
              </a:rPr>
              <a:t>Now, let's dig into a real world system at Jet that was designed following these principles. Most Jet systems are named after superheroes.. Two years ago, we were planning a new system, but a lot of names were taken. I tried to think of a superhero who wasn't yet popular enough to be chosen but who might have some clout down the line. So, ladies and gentlemen, for today's case study, allow me to introduce:</a:t>
            </a:r>
          </a:p>
          <a:p>
            <a:endParaRPr lang="en-US" sz="90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10/23/2018 7:02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5124979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11" name="Freeform 5">
            <a:extLst>
              <a:ext uri="{FF2B5EF4-FFF2-40B4-BE49-F238E27FC236}">
                <a16:creationId xmlns:a16="http://schemas.microsoft.com/office/drawing/2014/main" id="{3A3051D2-DD0C-4419-9210-74A066BBE509}"/>
              </a:ext>
            </a:extLst>
          </p:cNvPr>
          <p:cNvSpPr>
            <a:spLocks noChangeAspect="1" noEditPoints="1"/>
          </p:cNvSpPr>
          <p:nvPr userDrawn="1"/>
        </p:nvSpPr>
        <p:spPr bwMode="black">
          <a:xfrm>
            <a:off x="584200" y="2903438"/>
            <a:ext cx="4343400" cy="527960"/>
          </a:xfrm>
          <a:custGeom>
            <a:avLst/>
            <a:gdLst>
              <a:gd name="T0" fmla="*/ 763 w 809"/>
              <a:gd name="T1" fmla="*/ 64 h 96"/>
              <a:gd name="T2" fmla="*/ 795 w 809"/>
              <a:gd name="T3" fmla="*/ 58 h 96"/>
              <a:gd name="T4" fmla="*/ 795 w 809"/>
              <a:gd name="T5" fmla="*/ 84 h 96"/>
              <a:gd name="T6" fmla="*/ 777 w 809"/>
              <a:gd name="T7" fmla="*/ 30 h 96"/>
              <a:gd name="T8" fmla="*/ 723 w 809"/>
              <a:gd name="T9" fmla="*/ 95 h 96"/>
              <a:gd name="T10" fmla="*/ 701 w 809"/>
              <a:gd name="T11" fmla="*/ 3 h 96"/>
              <a:gd name="T12" fmla="*/ 707 w 809"/>
              <a:gd name="T13" fmla="*/ 16 h 96"/>
              <a:gd name="T14" fmla="*/ 708 w 809"/>
              <a:gd name="T15" fmla="*/ 95 h 96"/>
              <a:gd name="T16" fmla="*/ 661 w 809"/>
              <a:gd name="T17" fmla="*/ 80 h 96"/>
              <a:gd name="T18" fmla="*/ 624 w 809"/>
              <a:gd name="T19" fmla="*/ 69 h 96"/>
              <a:gd name="T20" fmla="*/ 679 w 809"/>
              <a:gd name="T21" fmla="*/ 95 h 96"/>
              <a:gd name="T22" fmla="*/ 579 w 809"/>
              <a:gd name="T23" fmla="*/ 55 h 96"/>
              <a:gd name="T24" fmla="*/ 598 w 809"/>
              <a:gd name="T25" fmla="*/ 69 h 96"/>
              <a:gd name="T26" fmla="*/ 579 w 809"/>
              <a:gd name="T27" fmla="*/ 19 h 96"/>
              <a:gd name="T28" fmla="*/ 605 w 809"/>
              <a:gd name="T29" fmla="*/ 88 h 96"/>
              <a:gd name="T30" fmla="*/ 602 w 809"/>
              <a:gd name="T31" fmla="*/ 12 h 96"/>
              <a:gd name="T32" fmla="*/ 608 w 809"/>
              <a:gd name="T33" fmla="*/ 55 h 96"/>
              <a:gd name="T34" fmla="*/ 471 w 809"/>
              <a:gd name="T35" fmla="*/ 32 h 96"/>
              <a:gd name="T36" fmla="*/ 474 w 809"/>
              <a:gd name="T37" fmla="*/ 2 h 96"/>
              <a:gd name="T38" fmla="*/ 432 w 809"/>
              <a:gd name="T39" fmla="*/ 32 h 96"/>
              <a:gd name="T40" fmla="*/ 457 w 809"/>
              <a:gd name="T41" fmla="*/ 43 h 96"/>
              <a:gd name="T42" fmla="*/ 500 w 809"/>
              <a:gd name="T43" fmla="*/ 96 h 96"/>
              <a:gd name="T44" fmla="*/ 496 w 809"/>
              <a:gd name="T45" fmla="*/ 74 h 96"/>
              <a:gd name="T46" fmla="*/ 496 w 809"/>
              <a:gd name="T47" fmla="*/ 13 h 96"/>
              <a:gd name="T48" fmla="*/ 378 w 809"/>
              <a:gd name="T49" fmla="*/ 64 h 96"/>
              <a:gd name="T50" fmla="*/ 419 w 809"/>
              <a:gd name="T51" fmla="*/ 39 h 96"/>
              <a:gd name="T52" fmla="*/ 363 w 809"/>
              <a:gd name="T53" fmla="*/ 64 h 96"/>
              <a:gd name="T54" fmla="*/ 345 w 809"/>
              <a:gd name="T55" fmla="*/ 62 h 96"/>
              <a:gd name="T56" fmla="*/ 325 w 809"/>
              <a:gd name="T57" fmla="*/ 48 h 96"/>
              <a:gd name="T58" fmla="*/ 352 w 809"/>
              <a:gd name="T59" fmla="*/ 46 h 96"/>
              <a:gd name="T60" fmla="*/ 313 w 809"/>
              <a:gd name="T61" fmla="*/ 41 h 96"/>
              <a:gd name="T62" fmla="*/ 327 w 809"/>
              <a:gd name="T63" fmla="*/ 67 h 96"/>
              <a:gd name="T64" fmla="*/ 328 w 809"/>
              <a:gd name="T65" fmla="*/ 86 h 96"/>
              <a:gd name="T66" fmla="*/ 347 w 809"/>
              <a:gd name="T67" fmla="*/ 91 h 96"/>
              <a:gd name="T68" fmla="*/ 286 w 809"/>
              <a:gd name="T69" fmla="*/ 63 h 96"/>
              <a:gd name="T70" fmla="*/ 256 w 809"/>
              <a:gd name="T71" fmla="*/ 79 h 96"/>
              <a:gd name="T72" fmla="*/ 301 w 809"/>
              <a:gd name="T73" fmla="*/ 63 h 96"/>
              <a:gd name="T74" fmla="*/ 246 w 809"/>
              <a:gd name="T75" fmla="*/ 39 h 96"/>
              <a:gd name="T76" fmla="*/ 210 w 809"/>
              <a:gd name="T77" fmla="*/ 45 h 96"/>
              <a:gd name="T78" fmla="*/ 210 w 809"/>
              <a:gd name="T79" fmla="*/ 65 h 96"/>
              <a:gd name="T80" fmla="*/ 226 w 809"/>
              <a:gd name="T81" fmla="*/ 31 h 96"/>
              <a:gd name="T82" fmla="*/ 165 w 809"/>
              <a:gd name="T83" fmla="*/ 96 h 96"/>
              <a:gd name="T84" fmla="*/ 148 w 809"/>
              <a:gd name="T85" fmla="*/ 64 h 96"/>
              <a:gd name="T86" fmla="*/ 167 w 809"/>
              <a:gd name="T87" fmla="*/ 30 h 96"/>
              <a:gd name="T88" fmla="*/ 108 w 809"/>
              <a:gd name="T89" fmla="*/ 32 h 96"/>
              <a:gd name="T90" fmla="*/ 110 w 809"/>
              <a:gd name="T91" fmla="*/ 17 h 96"/>
              <a:gd name="T92" fmla="*/ 116 w 809"/>
              <a:gd name="T93" fmla="*/ 3 h 96"/>
              <a:gd name="T94" fmla="*/ 80 w 809"/>
              <a:gd name="T95" fmla="*/ 38 h 96"/>
              <a:gd name="T96" fmla="*/ 42 w 809"/>
              <a:gd name="T97" fmla="*/ 95 h 96"/>
              <a:gd name="T98" fmla="*/ 14 w 809"/>
              <a:gd name="T99" fmla="*/ 95 h 96"/>
              <a:gd name="T100" fmla="*/ 47 w 809"/>
              <a:gd name="T101" fmla="*/ 7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9" h="96">
                <a:moveTo>
                  <a:pt x="795" y="58"/>
                </a:moveTo>
                <a:cubicBezTo>
                  <a:pt x="795" y="53"/>
                  <a:pt x="794" y="50"/>
                  <a:pt x="791" y="46"/>
                </a:cubicBezTo>
                <a:cubicBezTo>
                  <a:pt x="788" y="43"/>
                  <a:pt x="784" y="42"/>
                  <a:pt x="780" y="42"/>
                </a:cubicBezTo>
                <a:cubicBezTo>
                  <a:pt x="775" y="42"/>
                  <a:pt x="770" y="44"/>
                  <a:pt x="767" y="48"/>
                </a:cubicBezTo>
                <a:cubicBezTo>
                  <a:pt x="764" y="52"/>
                  <a:pt x="763" y="57"/>
                  <a:pt x="763" y="64"/>
                </a:cubicBezTo>
                <a:cubicBezTo>
                  <a:pt x="763" y="71"/>
                  <a:pt x="764" y="76"/>
                  <a:pt x="767" y="79"/>
                </a:cubicBezTo>
                <a:cubicBezTo>
                  <a:pt x="770" y="83"/>
                  <a:pt x="774" y="85"/>
                  <a:pt x="779" y="85"/>
                </a:cubicBezTo>
                <a:cubicBezTo>
                  <a:pt x="784" y="85"/>
                  <a:pt x="788" y="83"/>
                  <a:pt x="791" y="79"/>
                </a:cubicBezTo>
                <a:cubicBezTo>
                  <a:pt x="794" y="76"/>
                  <a:pt x="795" y="71"/>
                  <a:pt x="795" y="66"/>
                </a:cubicBezTo>
                <a:lnTo>
                  <a:pt x="795" y="58"/>
                </a:lnTo>
                <a:close/>
                <a:moveTo>
                  <a:pt x="809" y="2"/>
                </a:moveTo>
                <a:cubicBezTo>
                  <a:pt x="809" y="95"/>
                  <a:pt x="809" y="95"/>
                  <a:pt x="809" y="95"/>
                </a:cubicBezTo>
                <a:cubicBezTo>
                  <a:pt x="795" y="95"/>
                  <a:pt x="795" y="95"/>
                  <a:pt x="795" y="95"/>
                </a:cubicBezTo>
                <a:cubicBezTo>
                  <a:pt x="795" y="84"/>
                  <a:pt x="795" y="84"/>
                  <a:pt x="795" y="84"/>
                </a:cubicBezTo>
                <a:cubicBezTo>
                  <a:pt x="795" y="84"/>
                  <a:pt x="795" y="84"/>
                  <a:pt x="795" y="84"/>
                </a:cubicBezTo>
                <a:cubicBezTo>
                  <a:pt x="790" y="92"/>
                  <a:pt x="783" y="96"/>
                  <a:pt x="774" y="96"/>
                </a:cubicBezTo>
                <a:cubicBezTo>
                  <a:pt x="766" y="96"/>
                  <a:pt x="760" y="93"/>
                  <a:pt x="755" y="88"/>
                </a:cubicBezTo>
                <a:cubicBezTo>
                  <a:pt x="751" y="82"/>
                  <a:pt x="748" y="74"/>
                  <a:pt x="748" y="65"/>
                </a:cubicBezTo>
                <a:cubicBezTo>
                  <a:pt x="748" y="54"/>
                  <a:pt x="751" y="46"/>
                  <a:pt x="756" y="40"/>
                </a:cubicBezTo>
                <a:cubicBezTo>
                  <a:pt x="761" y="34"/>
                  <a:pt x="768" y="30"/>
                  <a:pt x="777" y="30"/>
                </a:cubicBezTo>
                <a:cubicBezTo>
                  <a:pt x="785" y="30"/>
                  <a:pt x="791" y="34"/>
                  <a:pt x="795" y="41"/>
                </a:cubicBezTo>
                <a:cubicBezTo>
                  <a:pt x="795" y="41"/>
                  <a:pt x="795" y="41"/>
                  <a:pt x="795" y="41"/>
                </a:cubicBezTo>
                <a:cubicBezTo>
                  <a:pt x="795" y="2"/>
                  <a:pt x="795" y="2"/>
                  <a:pt x="795" y="2"/>
                </a:cubicBezTo>
                <a:lnTo>
                  <a:pt x="809" y="2"/>
                </a:lnTo>
                <a:close/>
                <a:moveTo>
                  <a:pt x="723" y="95"/>
                </a:moveTo>
                <a:cubicBezTo>
                  <a:pt x="738" y="95"/>
                  <a:pt x="738" y="95"/>
                  <a:pt x="738" y="95"/>
                </a:cubicBezTo>
                <a:cubicBezTo>
                  <a:pt x="738" y="2"/>
                  <a:pt x="738" y="2"/>
                  <a:pt x="738" y="2"/>
                </a:cubicBezTo>
                <a:cubicBezTo>
                  <a:pt x="723" y="2"/>
                  <a:pt x="723" y="2"/>
                  <a:pt x="723" y="2"/>
                </a:cubicBezTo>
                <a:lnTo>
                  <a:pt x="723" y="95"/>
                </a:lnTo>
                <a:close/>
                <a:moveTo>
                  <a:pt x="701" y="3"/>
                </a:moveTo>
                <a:cubicBezTo>
                  <a:pt x="699" y="3"/>
                  <a:pt x="697" y="3"/>
                  <a:pt x="695" y="5"/>
                </a:cubicBezTo>
                <a:cubicBezTo>
                  <a:pt x="694" y="7"/>
                  <a:pt x="693" y="8"/>
                  <a:pt x="693" y="11"/>
                </a:cubicBezTo>
                <a:cubicBezTo>
                  <a:pt x="693" y="13"/>
                  <a:pt x="694" y="15"/>
                  <a:pt x="695" y="17"/>
                </a:cubicBezTo>
                <a:cubicBezTo>
                  <a:pt x="697" y="18"/>
                  <a:pt x="699" y="19"/>
                  <a:pt x="701" y="19"/>
                </a:cubicBezTo>
                <a:cubicBezTo>
                  <a:pt x="704" y="19"/>
                  <a:pt x="706" y="18"/>
                  <a:pt x="707" y="16"/>
                </a:cubicBezTo>
                <a:cubicBezTo>
                  <a:pt x="709" y="15"/>
                  <a:pt x="710" y="13"/>
                  <a:pt x="710" y="11"/>
                </a:cubicBezTo>
                <a:cubicBezTo>
                  <a:pt x="710" y="8"/>
                  <a:pt x="709" y="7"/>
                  <a:pt x="707" y="5"/>
                </a:cubicBezTo>
                <a:cubicBezTo>
                  <a:pt x="706" y="3"/>
                  <a:pt x="704" y="3"/>
                  <a:pt x="701" y="3"/>
                </a:cubicBezTo>
                <a:moveTo>
                  <a:pt x="694" y="95"/>
                </a:moveTo>
                <a:cubicBezTo>
                  <a:pt x="708" y="95"/>
                  <a:pt x="708" y="95"/>
                  <a:pt x="708" y="95"/>
                </a:cubicBezTo>
                <a:cubicBezTo>
                  <a:pt x="708" y="32"/>
                  <a:pt x="708" y="32"/>
                  <a:pt x="708" y="32"/>
                </a:cubicBezTo>
                <a:cubicBezTo>
                  <a:pt x="694" y="32"/>
                  <a:pt x="694" y="32"/>
                  <a:pt x="694" y="32"/>
                </a:cubicBezTo>
                <a:lnTo>
                  <a:pt x="694" y="95"/>
                </a:lnTo>
                <a:close/>
                <a:moveTo>
                  <a:pt x="665" y="68"/>
                </a:moveTo>
                <a:cubicBezTo>
                  <a:pt x="665" y="73"/>
                  <a:pt x="664" y="77"/>
                  <a:pt x="661" y="80"/>
                </a:cubicBezTo>
                <a:cubicBezTo>
                  <a:pt x="658" y="83"/>
                  <a:pt x="655" y="85"/>
                  <a:pt x="651" y="85"/>
                </a:cubicBezTo>
                <a:cubicBezTo>
                  <a:pt x="642" y="85"/>
                  <a:pt x="638" y="79"/>
                  <a:pt x="638" y="68"/>
                </a:cubicBezTo>
                <a:cubicBezTo>
                  <a:pt x="638" y="32"/>
                  <a:pt x="638" y="32"/>
                  <a:pt x="638" y="32"/>
                </a:cubicBezTo>
                <a:cubicBezTo>
                  <a:pt x="624" y="32"/>
                  <a:pt x="624" y="32"/>
                  <a:pt x="624" y="32"/>
                </a:cubicBezTo>
                <a:cubicBezTo>
                  <a:pt x="624" y="69"/>
                  <a:pt x="624" y="69"/>
                  <a:pt x="624" y="69"/>
                </a:cubicBezTo>
                <a:cubicBezTo>
                  <a:pt x="624" y="87"/>
                  <a:pt x="631" y="96"/>
                  <a:pt x="646" y="96"/>
                </a:cubicBezTo>
                <a:cubicBezTo>
                  <a:pt x="654" y="96"/>
                  <a:pt x="661" y="92"/>
                  <a:pt x="665" y="85"/>
                </a:cubicBezTo>
                <a:cubicBezTo>
                  <a:pt x="665" y="85"/>
                  <a:pt x="665" y="85"/>
                  <a:pt x="665" y="85"/>
                </a:cubicBezTo>
                <a:cubicBezTo>
                  <a:pt x="665" y="95"/>
                  <a:pt x="665" y="95"/>
                  <a:pt x="665" y="95"/>
                </a:cubicBezTo>
                <a:cubicBezTo>
                  <a:pt x="679" y="95"/>
                  <a:pt x="679" y="95"/>
                  <a:pt x="679" y="95"/>
                </a:cubicBezTo>
                <a:cubicBezTo>
                  <a:pt x="679" y="32"/>
                  <a:pt x="679" y="32"/>
                  <a:pt x="679" y="32"/>
                </a:cubicBezTo>
                <a:cubicBezTo>
                  <a:pt x="665" y="32"/>
                  <a:pt x="665" y="32"/>
                  <a:pt x="665" y="32"/>
                </a:cubicBezTo>
                <a:lnTo>
                  <a:pt x="665" y="68"/>
                </a:lnTo>
                <a:close/>
                <a:moveTo>
                  <a:pt x="598" y="69"/>
                </a:moveTo>
                <a:cubicBezTo>
                  <a:pt x="598" y="60"/>
                  <a:pt x="592" y="55"/>
                  <a:pt x="579" y="55"/>
                </a:cubicBezTo>
                <a:cubicBezTo>
                  <a:pt x="569" y="55"/>
                  <a:pt x="569" y="55"/>
                  <a:pt x="569" y="55"/>
                </a:cubicBezTo>
                <a:cubicBezTo>
                  <a:pt x="569" y="83"/>
                  <a:pt x="569" y="83"/>
                  <a:pt x="569" y="83"/>
                </a:cubicBezTo>
                <a:cubicBezTo>
                  <a:pt x="581" y="83"/>
                  <a:pt x="581" y="83"/>
                  <a:pt x="581" y="83"/>
                </a:cubicBezTo>
                <a:cubicBezTo>
                  <a:pt x="587" y="83"/>
                  <a:pt x="591" y="82"/>
                  <a:pt x="594" y="79"/>
                </a:cubicBezTo>
                <a:cubicBezTo>
                  <a:pt x="597" y="77"/>
                  <a:pt x="598" y="73"/>
                  <a:pt x="598" y="69"/>
                </a:cubicBezTo>
                <a:moveTo>
                  <a:pt x="569" y="44"/>
                </a:moveTo>
                <a:cubicBezTo>
                  <a:pt x="578" y="44"/>
                  <a:pt x="578" y="44"/>
                  <a:pt x="578" y="44"/>
                </a:cubicBezTo>
                <a:cubicBezTo>
                  <a:pt x="583" y="44"/>
                  <a:pt x="587" y="42"/>
                  <a:pt x="590" y="40"/>
                </a:cubicBezTo>
                <a:cubicBezTo>
                  <a:pt x="593" y="38"/>
                  <a:pt x="594" y="34"/>
                  <a:pt x="594" y="30"/>
                </a:cubicBezTo>
                <a:cubicBezTo>
                  <a:pt x="594" y="22"/>
                  <a:pt x="589" y="19"/>
                  <a:pt x="579" y="19"/>
                </a:cubicBezTo>
                <a:cubicBezTo>
                  <a:pt x="569" y="19"/>
                  <a:pt x="569" y="19"/>
                  <a:pt x="569" y="19"/>
                </a:cubicBezTo>
                <a:lnTo>
                  <a:pt x="569" y="44"/>
                </a:lnTo>
                <a:close/>
                <a:moveTo>
                  <a:pt x="608" y="55"/>
                </a:moveTo>
                <a:cubicBezTo>
                  <a:pt x="612" y="58"/>
                  <a:pt x="614" y="63"/>
                  <a:pt x="614" y="69"/>
                </a:cubicBezTo>
                <a:cubicBezTo>
                  <a:pt x="614" y="77"/>
                  <a:pt x="611" y="83"/>
                  <a:pt x="605" y="88"/>
                </a:cubicBezTo>
                <a:cubicBezTo>
                  <a:pt x="599" y="92"/>
                  <a:pt x="591" y="95"/>
                  <a:pt x="582" y="95"/>
                </a:cubicBezTo>
                <a:cubicBezTo>
                  <a:pt x="554" y="95"/>
                  <a:pt x="554" y="95"/>
                  <a:pt x="554" y="95"/>
                </a:cubicBezTo>
                <a:cubicBezTo>
                  <a:pt x="554" y="7"/>
                  <a:pt x="554" y="7"/>
                  <a:pt x="554" y="7"/>
                </a:cubicBezTo>
                <a:cubicBezTo>
                  <a:pt x="582" y="7"/>
                  <a:pt x="582" y="7"/>
                  <a:pt x="582" y="7"/>
                </a:cubicBezTo>
                <a:cubicBezTo>
                  <a:pt x="591" y="7"/>
                  <a:pt x="597" y="9"/>
                  <a:pt x="602" y="12"/>
                </a:cubicBezTo>
                <a:cubicBezTo>
                  <a:pt x="607" y="16"/>
                  <a:pt x="610" y="21"/>
                  <a:pt x="610" y="27"/>
                </a:cubicBezTo>
                <a:cubicBezTo>
                  <a:pt x="610" y="32"/>
                  <a:pt x="608" y="36"/>
                  <a:pt x="605" y="40"/>
                </a:cubicBezTo>
                <a:cubicBezTo>
                  <a:pt x="603" y="44"/>
                  <a:pt x="599" y="46"/>
                  <a:pt x="594" y="48"/>
                </a:cubicBezTo>
                <a:cubicBezTo>
                  <a:pt x="594" y="48"/>
                  <a:pt x="594" y="48"/>
                  <a:pt x="594" y="48"/>
                </a:cubicBezTo>
                <a:cubicBezTo>
                  <a:pt x="600" y="49"/>
                  <a:pt x="605" y="51"/>
                  <a:pt x="608" y="55"/>
                </a:cubicBezTo>
                <a:moveTo>
                  <a:pt x="496" y="13"/>
                </a:moveTo>
                <a:cubicBezTo>
                  <a:pt x="482" y="17"/>
                  <a:pt x="482" y="17"/>
                  <a:pt x="482" y="17"/>
                </a:cubicBezTo>
                <a:cubicBezTo>
                  <a:pt x="482" y="32"/>
                  <a:pt x="482" y="32"/>
                  <a:pt x="482" y="32"/>
                </a:cubicBezTo>
                <a:cubicBezTo>
                  <a:pt x="471" y="32"/>
                  <a:pt x="471" y="32"/>
                  <a:pt x="471" y="32"/>
                </a:cubicBezTo>
                <a:cubicBezTo>
                  <a:pt x="471" y="32"/>
                  <a:pt x="471" y="32"/>
                  <a:pt x="471" y="32"/>
                </a:cubicBezTo>
                <a:cubicBezTo>
                  <a:pt x="457" y="32"/>
                  <a:pt x="457" y="32"/>
                  <a:pt x="457" y="32"/>
                </a:cubicBezTo>
                <a:cubicBezTo>
                  <a:pt x="457" y="23"/>
                  <a:pt x="457" y="23"/>
                  <a:pt x="457" y="23"/>
                </a:cubicBezTo>
                <a:cubicBezTo>
                  <a:pt x="457" y="16"/>
                  <a:pt x="460" y="12"/>
                  <a:pt x="467" y="12"/>
                </a:cubicBezTo>
                <a:cubicBezTo>
                  <a:pt x="470" y="12"/>
                  <a:pt x="472" y="12"/>
                  <a:pt x="474" y="13"/>
                </a:cubicBezTo>
                <a:cubicBezTo>
                  <a:pt x="474" y="2"/>
                  <a:pt x="474" y="2"/>
                  <a:pt x="474" y="2"/>
                </a:cubicBezTo>
                <a:cubicBezTo>
                  <a:pt x="472" y="1"/>
                  <a:pt x="469" y="0"/>
                  <a:pt x="465" y="0"/>
                </a:cubicBezTo>
                <a:cubicBezTo>
                  <a:pt x="459" y="0"/>
                  <a:pt x="454" y="2"/>
                  <a:pt x="449" y="6"/>
                </a:cubicBezTo>
                <a:cubicBezTo>
                  <a:pt x="445" y="10"/>
                  <a:pt x="443" y="15"/>
                  <a:pt x="443" y="22"/>
                </a:cubicBezTo>
                <a:cubicBezTo>
                  <a:pt x="443" y="32"/>
                  <a:pt x="443" y="32"/>
                  <a:pt x="443" y="32"/>
                </a:cubicBezTo>
                <a:cubicBezTo>
                  <a:pt x="432" y="32"/>
                  <a:pt x="432" y="32"/>
                  <a:pt x="432" y="32"/>
                </a:cubicBezTo>
                <a:cubicBezTo>
                  <a:pt x="432" y="43"/>
                  <a:pt x="432" y="43"/>
                  <a:pt x="432" y="43"/>
                </a:cubicBezTo>
                <a:cubicBezTo>
                  <a:pt x="443" y="43"/>
                  <a:pt x="443" y="43"/>
                  <a:pt x="443" y="43"/>
                </a:cubicBezTo>
                <a:cubicBezTo>
                  <a:pt x="443" y="95"/>
                  <a:pt x="443" y="95"/>
                  <a:pt x="443" y="95"/>
                </a:cubicBezTo>
                <a:cubicBezTo>
                  <a:pt x="457" y="95"/>
                  <a:pt x="457" y="95"/>
                  <a:pt x="457" y="95"/>
                </a:cubicBezTo>
                <a:cubicBezTo>
                  <a:pt x="457" y="43"/>
                  <a:pt x="457" y="43"/>
                  <a:pt x="457" y="43"/>
                </a:cubicBezTo>
                <a:cubicBezTo>
                  <a:pt x="471" y="43"/>
                  <a:pt x="471" y="43"/>
                  <a:pt x="471" y="43"/>
                </a:cubicBezTo>
                <a:cubicBezTo>
                  <a:pt x="471" y="43"/>
                  <a:pt x="471" y="43"/>
                  <a:pt x="471" y="43"/>
                </a:cubicBezTo>
                <a:cubicBezTo>
                  <a:pt x="482" y="43"/>
                  <a:pt x="482" y="43"/>
                  <a:pt x="482" y="43"/>
                </a:cubicBezTo>
                <a:cubicBezTo>
                  <a:pt x="482" y="79"/>
                  <a:pt x="482" y="79"/>
                  <a:pt x="482" y="79"/>
                </a:cubicBezTo>
                <a:cubicBezTo>
                  <a:pt x="482" y="90"/>
                  <a:pt x="488" y="96"/>
                  <a:pt x="500" y="96"/>
                </a:cubicBezTo>
                <a:cubicBezTo>
                  <a:pt x="504" y="96"/>
                  <a:pt x="508" y="95"/>
                  <a:pt x="511" y="94"/>
                </a:cubicBezTo>
                <a:cubicBezTo>
                  <a:pt x="511" y="83"/>
                  <a:pt x="511" y="83"/>
                  <a:pt x="511" y="83"/>
                </a:cubicBezTo>
                <a:cubicBezTo>
                  <a:pt x="509" y="84"/>
                  <a:pt x="507" y="85"/>
                  <a:pt x="505" y="85"/>
                </a:cubicBezTo>
                <a:cubicBezTo>
                  <a:pt x="501" y="85"/>
                  <a:pt x="499" y="84"/>
                  <a:pt x="498" y="82"/>
                </a:cubicBezTo>
                <a:cubicBezTo>
                  <a:pt x="496" y="81"/>
                  <a:pt x="496" y="78"/>
                  <a:pt x="496" y="74"/>
                </a:cubicBezTo>
                <a:cubicBezTo>
                  <a:pt x="496" y="43"/>
                  <a:pt x="496" y="43"/>
                  <a:pt x="496" y="43"/>
                </a:cubicBezTo>
                <a:cubicBezTo>
                  <a:pt x="511" y="43"/>
                  <a:pt x="511" y="43"/>
                  <a:pt x="511" y="43"/>
                </a:cubicBezTo>
                <a:cubicBezTo>
                  <a:pt x="511" y="32"/>
                  <a:pt x="511" y="32"/>
                  <a:pt x="511" y="32"/>
                </a:cubicBezTo>
                <a:cubicBezTo>
                  <a:pt x="496" y="32"/>
                  <a:pt x="496" y="32"/>
                  <a:pt x="496" y="32"/>
                </a:cubicBezTo>
                <a:lnTo>
                  <a:pt x="496" y="13"/>
                </a:lnTo>
                <a:close/>
                <a:moveTo>
                  <a:pt x="413" y="63"/>
                </a:moveTo>
                <a:cubicBezTo>
                  <a:pt x="413" y="56"/>
                  <a:pt x="412" y="51"/>
                  <a:pt x="409" y="47"/>
                </a:cubicBezTo>
                <a:cubicBezTo>
                  <a:pt x="406" y="44"/>
                  <a:pt x="401" y="42"/>
                  <a:pt x="396" y="42"/>
                </a:cubicBezTo>
                <a:cubicBezTo>
                  <a:pt x="390" y="42"/>
                  <a:pt x="386" y="44"/>
                  <a:pt x="382" y="48"/>
                </a:cubicBezTo>
                <a:cubicBezTo>
                  <a:pt x="379" y="51"/>
                  <a:pt x="378" y="57"/>
                  <a:pt x="378" y="64"/>
                </a:cubicBezTo>
                <a:cubicBezTo>
                  <a:pt x="378" y="70"/>
                  <a:pt x="379" y="75"/>
                  <a:pt x="383" y="79"/>
                </a:cubicBezTo>
                <a:cubicBezTo>
                  <a:pt x="386" y="83"/>
                  <a:pt x="390" y="85"/>
                  <a:pt x="396" y="85"/>
                </a:cubicBezTo>
                <a:cubicBezTo>
                  <a:pt x="401" y="85"/>
                  <a:pt x="406" y="83"/>
                  <a:pt x="409" y="79"/>
                </a:cubicBezTo>
                <a:cubicBezTo>
                  <a:pt x="412" y="76"/>
                  <a:pt x="413" y="70"/>
                  <a:pt x="413" y="63"/>
                </a:cubicBezTo>
                <a:moveTo>
                  <a:pt x="419" y="39"/>
                </a:moveTo>
                <a:cubicBezTo>
                  <a:pt x="425" y="45"/>
                  <a:pt x="428" y="53"/>
                  <a:pt x="428" y="63"/>
                </a:cubicBezTo>
                <a:cubicBezTo>
                  <a:pt x="428" y="73"/>
                  <a:pt x="425" y="81"/>
                  <a:pt x="419" y="87"/>
                </a:cubicBezTo>
                <a:cubicBezTo>
                  <a:pt x="413" y="93"/>
                  <a:pt x="405" y="96"/>
                  <a:pt x="395" y="96"/>
                </a:cubicBezTo>
                <a:cubicBezTo>
                  <a:pt x="385" y="96"/>
                  <a:pt x="378" y="93"/>
                  <a:pt x="372" y="87"/>
                </a:cubicBezTo>
                <a:cubicBezTo>
                  <a:pt x="366" y="81"/>
                  <a:pt x="363" y="74"/>
                  <a:pt x="363" y="64"/>
                </a:cubicBezTo>
                <a:cubicBezTo>
                  <a:pt x="363" y="53"/>
                  <a:pt x="366" y="45"/>
                  <a:pt x="372" y="39"/>
                </a:cubicBezTo>
                <a:cubicBezTo>
                  <a:pt x="378" y="33"/>
                  <a:pt x="386" y="30"/>
                  <a:pt x="396" y="30"/>
                </a:cubicBezTo>
                <a:cubicBezTo>
                  <a:pt x="406" y="30"/>
                  <a:pt x="414" y="33"/>
                  <a:pt x="419" y="39"/>
                </a:cubicBezTo>
                <a:moveTo>
                  <a:pt x="350" y="66"/>
                </a:moveTo>
                <a:cubicBezTo>
                  <a:pt x="349" y="64"/>
                  <a:pt x="347" y="63"/>
                  <a:pt x="345" y="62"/>
                </a:cubicBezTo>
                <a:cubicBezTo>
                  <a:pt x="343" y="60"/>
                  <a:pt x="340" y="59"/>
                  <a:pt x="337" y="58"/>
                </a:cubicBezTo>
                <a:cubicBezTo>
                  <a:pt x="335" y="58"/>
                  <a:pt x="334" y="57"/>
                  <a:pt x="332" y="56"/>
                </a:cubicBezTo>
                <a:cubicBezTo>
                  <a:pt x="330" y="56"/>
                  <a:pt x="329" y="55"/>
                  <a:pt x="328" y="54"/>
                </a:cubicBezTo>
                <a:cubicBezTo>
                  <a:pt x="327" y="54"/>
                  <a:pt x="326" y="53"/>
                  <a:pt x="325" y="52"/>
                </a:cubicBezTo>
                <a:cubicBezTo>
                  <a:pt x="325" y="51"/>
                  <a:pt x="325" y="50"/>
                  <a:pt x="325" y="48"/>
                </a:cubicBezTo>
                <a:cubicBezTo>
                  <a:pt x="325" y="47"/>
                  <a:pt x="325" y="46"/>
                  <a:pt x="325" y="45"/>
                </a:cubicBezTo>
                <a:cubicBezTo>
                  <a:pt x="326" y="45"/>
                  <a:pt x="327" y="44"/>
                  <a:pt x="328" y="43"/>
                </a:cubicBezTo>
                <a:cubicBezTo>
                  <a:pt x="329" y="42"/>
                  <a:pt x="330" y="42"/>
                  <a:pt x="332" y="42"/>
                </a:cubicBezTo>
                <a:cubicBezTo>
                  <a:pt x="333" y="41"/>
                  <a:pt x="335" y="41"/>
                  <a:pt x="336" y="41"/>
                </a:cubicBezTo>
                <a:cubicBezTo>
                  <a:pt x="342" y="41"/>
                  <a:pt x="347" y="43"/>
                  <a:pt x="352" y="46"/>
                </a:cubicBezTo>
                <a:cubicBezTo>
                  <a:pt x="352" y="33"/>
                  <a:pt x="352" y="33"/>
                  <a:pt x="352" y="33"/>
                </a:cubicBezTo>
                <a:cubicBezTo>
                  <a:pt x="347" y="31"/>
                  <a:pt x="342" y="30"/>
                  <a:pt x="336" y="30"/>
                </a:cubicBezTo>
                <a:cubicBezTo>
                  <a:pt x="333" y="30"/>
                  <a:pt x="330" y="31"/>
                  <a:pt x="327" y="32"/>
                </a:cubicBezTo>
                <a:cubicBezTo>
                  <a:pt x="323" y="32"/>
                  <a:pt x="321" y="34"/>
                  <a:pt x="318" y="35"/>
                </a:cubicBezTo>
                <a:cubicBezTo>
                  <a:pt x="316" y="37"/>
                  <a:pt x="314" y="39"/>
                  <a:pt x="313" y="41"/>
                </a:cubicBezTo>
                <a:cubicBezTo>
                  <a:pt x="311" y="43"/>
                  <a:pt x="310" y="46"/>
                  <a:pt x="310" y="49"/>
                </a:cubicBezTo>
                <a:cubicBezTo>
                  <a:pt x="310" y="51"/>
                  <a:pt x="311" y="54"/>
                  <a:pt x="311" y="55"/>
                </a:cubicBezTo>
                <a:cubicBezTo>
                  <a:pt x="312" y="57"/>
                  <a:pt x="313" y="59"/>
                  <a:pt x="315" y="60"/>
                </a:cubicBezTo>
                <a:cubicBezTo>
                  <a:pt x="316" y="62"/>
                  <a:pt x="318" y="63"/>
                  <a:pt x="320" y="64"/>
                </a:cubicBezTo>
                <a:cubicBezTo>
                  <a:pt x="322" y="65"/>
                  <a:pt x="324" y="66"/>
                  <a:pt x="327" y="67"/>
                </a:cubicBezTo>
                <a:cubicBezTo>
                  <a:pt x="329" y="68"/>
                  <a:pt x="331" y="69"/>
                  <a:pt x="332" y="70"/>
                </a:cubicBezTo>
                <a:cubicBezTo>
                  <a:pt x="334" y="70"/>
                  <a:pt x="335" y="71"/>
                  <a:pt x="337" y="72"/>
                </a:cubicBezTo>
                <a:cubicBezTo>
                  <a:pt x="338" y="72"/>
                  <a:pt x="339" y="73"/>
                  <a:pt x="340" y="74"/>
                </a:cubicBezTo>
                <a:cubicBezTo>
                  <a:pt x="340" y="75"/>
                  <a:pt x="341" y="77"/>
                  <a:pt x="341" y="78"/>
                </a:cubicBezTo>
                <a:cubicBezTo>
                  <a:pt x="341" y="83"/>
                  <a:pt x="336" y="86"/>
                  <a:pt x="328" y="86"/>
                </a:cubicBezTo>
                <a:cubicBezTo>
                  <a:pt x="322" y="86"/>
                  <a:pt x="316" y="84"/>
                  <a:pt x="310" y="79"/>
                </a:cubicBezTo>
                <a:cubicBezTo>
                  <a:pt x="310" y="93"/>
                  <a:pt x="310" y="93"/>
                  <a:pt x="310" y="93"/>
                </a:cubicBezTo>
                <a:cubicBezTo>
                  <a:pt x="315" y="95"/>
                  <a:pt x="321" y="96"/>
                  <a:pt x="328" y="96"/>
                </a:cubicBezTo>
                <a:cubicBezTo>
                  <a:pt x="332" y="96"/>
                  <a:pt x="335" y="96"/>
                  <a:pt x="338" y="95"/>
                </a:cubicBezTo>
                <a:cubicBezTo>
                  <a:pt x="342" y="94"/>
                  <a:pt x="344" y="93"/>
                  <a:pt x="347" y="91"/>
                </a:cubicBezTo>
                <a:cubicBezTo>
                  <a:pt x="349" y="90"/>
                  <a:pt x="351" y="88"/>
                  <a:pt x="353" y="86"/>
                </a:cubicBezTo>
                <a:cubicBezTo>
                  <a:pt x="354" y="83"/>
                  <a:pt x="355" y="80"/>
                  <a:pt x="355" y="77"/>
                </a:cubicBezTo>
                <a:cubicBezTo>
                  <a:pt x="355" y="75"/>
                  <a:pt x="354" y="72"/>
                  <a:pt x="354" y="71"/>
                </a:cubicBezTo>
                <a:cubicBezTo>
                  <a:pt x="353" y="69"/>
                  <a:pt x="352" y="67"/>
                  <a:pt x="350" y="66"/>
                </a:cubicBezTo>
                <a:moveTo>
                  <a:pt x="286" y="63"/>
                </a:moveTo>
                <a:cubicBezTo>
                  <a:pt x="286" y="56"/>
                  <a:pt x="285" y="51"/>
                  <a:pt x="282" y="47"/>
                </a:cubicBezTo>
                <a:cubicBezTo>
                  <a:pt x="279" y="44"/>
                  <a:pt x="275" y="42"/>
                  <a:pt x="269" y="42"/>
                </a:cubicBezTo>
                <a:cubicBezTo>
                  <a:pt x="263" y="42"/>
                  <a:pt x="259" y="44"/>
                  <a:pt x="256" y="48"/>
                </a:cubicBezTo>
                <a:cubicBezTo>
                  <a:pt x="253" y="51"/>
                  <a:pt x="251" y="57"/>
                  <a:pt x="251" y="64"/>
                </a:cubicBezTo>
                <a:cubicBezTo>
                  <a:pt x="251" y="70"/>
                  <a:pt x="253" y="75"/>
                  <a:pt x="256" y="79"/>
                </a:cubicBezTo>
                <a:cubicBezTo>
                  <a:pt x="259" y="83"/>
                  <a:pt x="264" y="85"/>
                  <a:pt x="269" y="85"/>
                </a:cubicBezTo>
                <a:cubicBezTo>
                  <a:pt x="275" y="85"/>
                  <a:pt x="279" y="83"/>
                  <a:pt x="282" y="79"/>
                </a:cubicBezTo>
                <a:cubicBezTo>
                  <a:pt x="285" y="76"/>
                  <a:pt x="286" y="70"/>
                  <a:pt x="286" y="63"/>
                </a:cubicBezTo>
                <a:moveTo>
                  <a:pt x="293" y="39"/>
                </a:moveTo>
                <a:cubicBezTo>
                  <a:pt x="298" y="45"/>
                  <a:pt x="301" y="53"/>
                  <a:pt x="301" y="63"/>
                </a:cubicBezTo>
                <a:cubicBezTo>
                  <a:pt x="301" y="73"/>
                  <a:pt x="298" y="81"/>
                  <a:pt x="292" y="87"/>
                </a:cubicBezTo>
                <a:cubicBezTo>
                  <a:pt x="286" y="93"/>
                  <a:pt x="278" y="96"/>
                  <a:pt x="268" y="96"/>
                </a:cubicBezTo>
                <a:cubicBezTo>
                  <a:pt x="259" y="96"/>
                  <a:pt x="251" y="93"/>
                  <a:pt x="245" y="87"/>
                </a:cubicBezTo>
                <a:cubicBezTo>
                  <a:pt x="239" y="81"/>
                  <a:pt x="237" y="74"/>
                  <a:pt x="237" y="64"/>
                </a:cubicBezTo>
                <a:cubicBezTo>
                  <a:pt x="237" y="53"/>
                  <a:pt x="240" y="45"/>
                  <a:pt x="246" y="39"/>
                </a:cubicBezTo>
                <a:cubicBezTo>
                  <a:pt x="252" y="33"/>
                  <a:pt x="260" y="30"/>
                  <a:pt x="270" y="30"/>
                </a:cubicBezTo>
                <a:cubicBezTo>
                  <a:pt x="280" y="30"/>
                  <a:pt x="287" y="33"/>
                  <a:pt x="293" y="39"/>
                </a:cubicBezTo>
                <a:moveTo>
                  <a:pt x="216" y="35"/>
                </a:moveTo>
                <a:cubicBezTo>
                  <a:pt x="213" y="37"/>
                  <a:pt x="211" y="40"/>
                  <a:pt x="210" y="45"/>
                </a:cubicBezTo>
                <a:cubicBezTo>
                  <a:pt x="210" y="45"/>
                  <a:pt x="210" y="45"/>
                  <a:pt x="210" y="45"/>
                </a:cubicBezTo>
                <a:cubicBezTo>
                  <a:pt x="210" y="32"/>
                  <a:pt x="210" y="32"/>
                  <a:pt x="210" y="32"/>
                </a:cubicBezTo>
                <a:cubicBezTo>
                  <a:pt x="195" y="32"/>
                  <a:pt x="195" y="32"/>
                  <a:pt x="195" y="32"/>
                </a:cubicBezTo>
                <a:cubicBezTo>
                  <a:pt x="195" y="95"/>
                  <a:pt x="195" y="95"/>
                  <a:pt x="195" y="95"/>
                </a:cubicBezTo>
                <a:cubicBezTo>
                  <a:pt x="210" y="95"/>
                  <a:pt x="210" y="95"/>
                  <a:pt x="210" y="95"/>
                </a:cubicBezTo>
                <a:cubicBezTo>
                  <a:pt x="210" y="65"/>
                  <a:pt x="210" y="65"/>
                  <a:pt x="210" y="65"/>
                </a:cubicBezTo>
                <a:cubicBezTo>
                  <a:pt x="210" y="58"/>
                  <a:pt x="211" y="53"/>
                  <a:pt x="214" y="49"/>
                </a:cubicBezTo>
                <a:cubicBezTo>
                  <a:pt x="217" y="45"/>
                  <a:pt x="220" y="43"/>
                  <a:pt x="224" y="43"/>
                </a:cubicBezTo>
                <a:cubicBezTo>
                  <a:pt x="227" y="43"/>
                  <a:pt x="230" y="44"/>
                  <a:pt x="232" y="45"/>
                </a:cubicBezTo>
                <a:cubicBezTo>
                  <a:pt x="232" y="32"/>
                  <a:pt x="232" y="32"/>
                  <a:pt x="232" y="32"/>
                </a:cubicBezTo>
                <a:cubicBezTo>
                  <a:pt x="230" y="31"/>
                  <a:pt x="228" y="31"/>
                  <a:pt x="226" y="31"/>
                </a:cubicBezTo>
                <a:cubicBezTo>
                  <a:pt x="222" y="31"/>
                  <a:pt x="219" y="32"/>
                  <a:pt x="216" y="35"/>
                </a:cubicBezTo>
                <a:moveTo>
                  <a:pt x="143" y="40"/>
                </a:moveTo>
                <a:cubicBezTo>
                  <a:pt x="137" y="46"/>
                  <a:pt x="133" y="54"/>
                  <a:pt x="133" y="65"/>
                </a:cubicBezTo>
                <a:cubicBezTo>
                  <a:pt x="133" y="74"/>
                  <a:pt x="136" y="82"/>
                  <a:pt x="142" y="87"/>
                </a:cubicBezTo>
                <a:cubicBezTo>
                  <a:pt x="148" y="93"/>
                  <a:pt x="155" y="96"/>
                  <a:pt x="165" y="96"/>
                </a:cubicBezTo>
                <a:cubicBezTo>
                  <a:pt x="171" y="96"/>
                  <a:pt x="177" y="95"/>
                  <a:pt x="182" y="92"/>
                </a:cubicBezTo>
                <a:cubicBezTo>
                  <a:pt x="182" y="79"/>
                  <a:pt x="182" y="79"/>
                  <a:pt x="182" y="79"/>
                </a:cubicBezTo>
                <a:cubicBezTo>
                  <a:pt x="178" y="83"/>
                  <a:pt x="173" y="85"/>
                  <a:pt x="168" y="85"/>
                </a:cubicBezTo>
                <a:cubicBezTo>
                  <a:pt x="162" y="85"/>
                  <a:pt x="157" y="83"/>
                  <a:pt x="153" y="79"/>
                </a:cubicBezTo>
                <a:cubicBezTo>
                  <a:pt x="150" y="75"/>
                  <a:pt x="148" y="70"/>
                  <a:pt x="148" y="64"/>
                </a:cubicBezTo>
                <a:cubicBezTo>
                  <a:pt x="148" y="57"/>
                  <a:pt x="150" y="52"/>
                  <a:pt x="154" y="48"/>
                </a:cubicBezTo>
                <a:cubicBezTo>
                  <a:pt x="158" y="44"/>
                  <a:pt x="162" y="42"/>
                  <a:pt x="168" y="42"/>
                </a:cubicBezTo>
                <a:cubicBezTo>
                  <a:pt x="173" y="42"/>
                  <a:pt x="178" y="43"/>
                  <a:pt x="182" y="47"/>
                </a:cubicBezTo>
                <a:cubicBezTo>
                  <a:pt x="182" y="33"/>
                  <a:pt x="182" y="33"/>
                  <a:pt x="182" y="33"/>
                </a:cubicBezTo>
                <a:cubicBezTo>
                  <a:pt x="178" y="31"/>
                  <a:pt x="173" y="30"/>
                  <a:pt x="167" y="30"/>
                </a:cubicBezTo>
                <a:cubicBezTo>
                  <a:pt x="157" y="30"/>
                  <a:pt x="149" y="34"/>
                  <a:pt x="143" y="40"/>
                </a:cubicBezTo>
                <a:moveTo>
                  <a:pt x="108" y="95"/>
                </a:moveTo>
                <a:cubicBezTo>
                  <a:pt x="123" y="95"/>
                  <a:pt x="123" y="95"/>
                  <a:pt x="123" y="95"/>
                </a:cubicBezTo>
                <a:cubicBezTo>
                  <a:pt x="123" y="32"/>
                  <a:pt x="123" y="32"/>
                  <a:pt x="123" y="32"/>
                </a:cubicBezTo>
                <a:cubicBezTo>
                  <a:pt x="108" y="32"/>
                  <a:pt x="108" y="32"/>
                  <a:pt x="108" y="32"/>
                </a:cubicBezTo>
                <a:lnTo>
                  <a:pt x="108" y="95"/>
                </a:lnTo>
                <a:close/>
                <a:moveTo>
                  <a:pt x="116" y="3"/>
                </a:moveTo>
                <a:cubicBezTo>
                  <a:pt x="113" y="3"/>
                  <a:pt x="111" y="3"/>
                  <a:pt x="110" y="5"/>
                </a:cubicBezTo>
                <a:cubicBezTo>
                  <a:pt x="108" y="7"/>
                  <a:pt x="107" y="8"/>
                  <a:pt x="107" y="11"/>
                </a:cubicBezTo>
                <a:cubicBezTo>
                  <a:pt x="107" y="13"/>
                  <a:pt x="108" y="15"/>
                  <a:pt x="110" y="17"/>
                </a:cubicBezTo>
                <a:cubicBezTo>
                  <a:pt x="111" y="18"/>
                  <a:pt x="113" y="19"/>
                  <a:pt x="116" y="19"/>
                </a:cubicBezTo>
                <a:cubicBezTo>
                  <a:pt x="118" y="19"/>
                  <a:pt x="120" y="18"/>
                  <a:pt x="122" y="16"/>
                </a:cubicBezTo>
                <a:cubicBezTo>
                  <a:pt x="123" y="15"/>
                  <a:pt x="124" y="13"/>
                  <a:pt x="124" y="11"/>
                </a:cubicBezTo>
                <a:cubicBezTo>
                  <a:pt x="124" y="8"/>
                  <a:pt x="123" y="7"/>
                  <a:pt x="122" y="5"/>
                </a:cubicBezTo>
                <a:cubicBezTo>
                  <a:pt x="120" y="3"/>
                  <a:pt x="118" y="3"/>
                  <a:pt x="116" y="3"/>
                </a:cubicBezTo>
                <a:moveTo>
                  <a:pt x="75" y="7"/>
                </a:moveTo>
                <a:cubicBezTo>
                  <a:pt x="95" y="7"/>
                  <a:pt x="95" y="7"/>
                  <a:pt x="95" y="7"/>
                </a:cubicBezTo>
                <a:cubicBezTo>
                  <a:pt x="95" y="95"/>
                  <a:pt x="95" y="95"/>
                  <a:pt x="95" y="95"/>
                </a:cubicBezTo>
                <a:cubicBezTo>
                  <a:pt x="80" y="95"/>
                  <a:pt x="80" y="95"/>
                  <a:pt x="80" y="95"/>
                </a:cubicBezTo>
                <a:cubicBezTo>
                  <a:pt x="80" y="38"/>
                  <a:pt x="80" y="38"/>
                  <a:pt x="80" y="38"/>
                </a:cubicBezTo>
                <a:cubicBezTo>
                  <a:pt x="80" y="33"/>
                  <a:pt x="80" y="27"/>
                  <a:pt x="81" y="21"/>
                </a:cubicBezTo>
                <a:cubicBezTo>
                  <a:pt x="81" y="21"/>
                  <a:pt x="81" y="21"/>
                  <a:pt x="81" y="21"/>
                </a:cubicBezTo>
                <a:cubicBezTo>
                  <a:pt x="80" y="25"/>
                  <a:pt x="79" y="27"/>
                  <a:pt x="78" y="29"/>
                </a:cubicBezTo>
                <a:cubicBezTo>
                  <a:pt x="52" y="95"/>
                  <a:pt x="52" y="95"/>
                  <a:pt x="52" y="95"/>
                </a:cubicBezTo>
                <a:cubicBezTo>
                  <a:pt x="42" y="95"/>
                  <a:pt x="42" y="95"/>
                  <a:pt x="42" y="95"/>
                </a:cubicBezTo>
                <a:cubicBezTo>
                  <a:pt x="16" y="29"/>
                  <a:pt x="16" y="29"/>
                  <a:pt x="16" y="29"/>
                </a:cubicBezTo>
                <a:cubicBezTo>
                  <a:pt x="15" y="28"/>
                  <a:pt x="14" y="25"/>
                  <a:pt x="14" y="21"/>
                </a:cubicBezTo>
                <a:cubicBezTo>
                  <a:pt x="13" y="21"/>
                  <a:pt x="13" y="21"/>
                  <a:pt x="13" y="21"/>
                </a:cubicBezTo>
                <a:cubicBezTo>
                  <a:pt x="14" y="24"/>
                  <a:pt x="14" y="30"/>
                  <a:pt x="14" y="38"/>
                </a:cubicBezTo>
                <a:cubicBezTo>
                  <a:pt x="14" y="95"/>
                  <a:pt x="14" y="95"/>
                  <a:pt x="14" y="95"/>
                </a:cubicBezTo>
                <a:cubicBezTo>
                  <a:pt x="0" y="95"/>
                  <a:pt x="0" y="95"/>
                  <a:pt x="0" y="95"/>
                </a:cubicBezTo>
                <a:cubicBezTo>
                  <a:pt x="0" y="7"/>
                  <a:pt x="0" y="7"/>
                  <a:pt x="0" y="7"/>
                </a:cubicBezTo>
                <a:cubicBezTo>
                  <a:pt x="21" y="7"/>
                  <a:pt x="21" y="7"/>
                  <a:pt x="21" y="7"/>
                </a:cubicBezTo>
                <a:cubicBezTo>
                  <a:pt x="44" y="65"/>
                  <a:pt x="44" y="65"/>
                  <a:pt x="44" y="65"/>
                </a:cubicBezTo>
                <a:cubicBezTo>
                  <a:pt x="46" y="70"/>
                  <a:pt x="47" y="73"/>
                  <a:pt x="47" y="75"/>
                </a:cubicBezTo>
                <a:cubicBezTo>
                  <a:pt x="48" y="75"/>
                  <a:pt x="48" y="75"/>
                  <a:pt x="48" y="75"/>
                </a:cubicBezTo>
                <a:cubicBezTo>
                  <a:pt x="49" y="71"/>
                  <a:pt x="50" y="67"/>
                  <a:pt x="51" y="65"/>
                </a:cubicBezTo>
                <a:lnTo>
                  <a:pt x="75"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9CC73F7E-519C-4D23-B871-7FD985D67D4D}"/>
              </a:ext>
            </a:extLst>
          </p:cNvPr>
          <p:cNvSpPr/>
          <p:nvPr userDrawn="1"/>
        </p:nvSpPr>
        <p:spPr>
          <a:xfrm>
            <a:off x="584200" y="3977148"/>
            <a:ext cx="3550972" cy="307777"/>
          </a:xfrm>
          <a:prstGeom prst="rect">
            <a:avLst/>
          </a:prstGeom>
        </p:spPr>
        <p:txBody>
          <a:bodyPr wrap="none" lIns="0" tIns="0" rIns="0" bIns="0">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dirty="0">
                <a:ln>
                  <a:noFill/>
                </a:ln>
                <a:gradFill>
                  <a:gsLst>
                    <a:gs pos="1250">
                      <a:srgbClr val="FFFFFF"/>
                    </a:gs>
                    <a:gs pos="100000">
                      <a:srgbClr val="FFFFFF"/>
                    </a:gs>
                  </a:gsLst>
                  <a:lin ang="5400000" scaled="0"/>
                </a:gradFill>
                <a:effectLst/>
                <a:uLnTx/>
                <a:uFillTx/>
                <a:latin typeface="+mn-lt"/>
                <a:ea typeface="+mn-ea"/>
                <a:cs typeface="Segoe UI Semilight" panose="020B0402040204020203" pitchFamily="34" charset="0"/>
              </a:rPr>
              <a:t>May 7–9, 2018   //   Seattle, WA</a:t>
            </a:r>
          </a:p>
        </p:txBody>
      </p:sp>
      <p:pic>
        <p:nvPicPr>
          <p:cNvPr id="6" name="Picture 5">
            <a:extLst>
              <a:ext uri="{FF2B5EF4-FFF2-40B4-BE49-F238E27FC236}">
                <a16:creationId xmlns:a16="http://schemas.microsoft.com/office/drawing/2014/main" id="{E700149D-DBA5-49F4-9EA0-6801AFB758D3}"/>
              </a:ext>
            </a:extLst>
          </p:cNvPr>
          <p:cNvPicPr>
            <a:picLocks noChangeAspect="1"/>
          </p:cNvPicPr>
          <p:nvPr userDrawn="1"/>
        </p:nvPicPr>
        <p:blipFill rotWithShape="1">
          <a:blip r:embed="rId3"/>
          <a:srcRect t="111" r="20173" b="58603"/>
          <a:stretch/>
        </p:blipFill>
        <p:spPr>
          <a:xfrm>
            <a:off x="2255245" y="0"/>
            <a:ext cx="9936755" cy="6858000"/>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title - half page (dark)">
    <p:bg>
      <p:bgRef idx="1001">
        <a:schemeClr val="bg1"/>
      </p:bgRef>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72205452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161537812"/>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2163561"/>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433033404"/>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4" name="Picture 3">
            <a:extLst>
              <a:ext uri="{FF2B5EF4-FFF2-40B4-BE49-F238E27FC236}">
                <a16:creationId xmlns:a16="http://schemas.microsoft.com/office/drawing/2014/main" id="{3071028E-16C3-4002-B04C-173B0E47CA17}"/>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4" name="Picture 3">
            <a:extLst>
              <a:ext uri="{FF2B5EF4-FFF2-40B4-BE49-F238E27FC236}">
                <a16:creationId xmlns:a16="http://schemas.microsoft.com/office/drawing/2014/main" id="{9761C388-D05E-4BD1-8D7C-196F5BE5DA66}"/>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3" name="Picture 2">
            <a:extLst>
              <a:ext uri="{FF2B5EF4-FFF2-40B4-BE49-F238E27FC236}">
                <a16:creationId xmlns:a16="http://schemas.microsoft.com/office/drawing/2014/main" id="{BCE48BC3-17FF-42D3-9B26-17258F2E572A}"/>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3" name="Picture 2">
            <a:extLst>
              <a:ext uri="{FF2B5EF4-FFF2-40B4-BE49-F238E27FC236}">
                <a16:creationId xmlns:a16="http://schemas.microsoft.com/office/drawing/2014/main" id="{883FAF49-2747-46DC-BE92-CD844B707AB0}"/>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6675120"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Presentation title here</a:t>
            </a:r>
          </a:p>
        </p:txBody>
      </p:sp>
      <p:sp>
        <p:nvSpPr>
          <p:cNvPr id="5" name="Text Placeholder 4"/>
          <p:cNvSpPr>
            <a:spLocks noGrp="1"/>
          </p:cNvSpPr>
          <p:nvPr>
            <p:ph type="body" sz="quarter" idx="12" hasCustomPrompt="1"/>
          </p:nvPr>
        </p:nvSpPr>
        <p:spPr>
          <a:xfrm>
            <a:off x="584200" y="3962400"/>
            <a:ext cx="667512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a:t>
            </a:r>
          </a:p>
        </p:txBody>
      </p:sp>
      <p:pic>
        <p:nvPicPr>
          <p:cNvPr id="6" name="Picture 5">
            <a:extLst>
              <a:ext uri="{FF2B5EF4-FFF2-40B4-BE49-F238E27FC236}">
                <a16:creationId xmlns:a16="http://schemas.microsoft.com/office/drawing/2014/main" id="{AA020681-E031-438A-87F4-3EF4E311C2C5}"/>
              </a:ext>
            </a:extLst>
          </p:cNvPr>
          <p:cNvPicPr>
            <a:picLocks noChangeAspect="1"/>
          </p:cNvPicPr>
          <p:nvPr userDrawn="1"/>
        </p:nvPicPr>
        <p:blipFill rotWithShape="1">
          <a:blip r:embed="rId3"/>
          <a:srcRect t="16745" r="7128" b="16745"/>
          <a:stretch/>
        </p:blipFill>
        <p:spPr>
          <a:xfrm>
            <a:off x="4920482" y="0"/>
            <a:ext cx="7176267" cy="6858000"/>
          </a:xfrm>
          <a:prstGeom prst="rect">
            <a:avLst/>
          </a:prstGeom>
        </p:spPr>
      </p:pic>
      <p:sp>
        <p:nvSpPr>
          <p:cNvPr id="3" name="Text Placeholder 2">
            <a:extLst>
              <a:ext uri="{FF2B5EF4-FFF2-40B4-BE49-F238E27FC236}">
                <a16:creationId xmlns:a16="http://schemas.microsoft.com/office/drawing/2014/main" id="{0075DB46-DA06-45E4-B8E6-78FFA7D835C2}"/>
              </a:ext>
            </a:extLst>
          </p:cNvPr>
          <p:cNvSpPr>
            <a:spLocks noGrp="1"/>
          </p:cNvSpPr>
          <p:nvPr>
            <p:ph type="body" sz="quarter" idx="13" hasCustomPrompt="1"/>
          </p:nvPr>
        </p:nvSpPr>
        <p:spPr>
          <a:xfrm>
            <a:off x="8591723" y="5961261"/>
            <a:ext cx="3017520" cy="307777"/>
          </a:xfrm>
        </p:spPr>
        <p:txBody>
          <a:bodyPr anchor="b"/>
          <a:lstStyle>
            <a:lvl1pPr marL="0" indent="0" algn="r">
              <a:buFont typeface="Arial" panose="020B0604020202020204" pitchFamily="34" charset="0"/>
              <a:buNone/>
              <a:defRPr sz="2000">
                <a:latin typeface="+mn-lt"/>
              </a:defRPr>
            </a:lvl1pPr>
            <a:lvl2pPr marL="228600" indent="0">
              <a:buNone/>
              <a:defRPr/>
            </a:lvl2pPr>
          </a:lstStyle>
          <a:p>
            <a:pPr lvl="0"/>
            <a:r>
              <a:rPr lang="en-US" dirty="0"/>
              <a:t>Session code here</a:t>
            </a:r>
          </a:p>
        </p:txBody>
      </p:sp>
    </p:spTree>
    <p:extLst>
      <p:ext uri="{BB962C8B-B14F-4D97-AF65-F5344CB8AC3E}">
        <p14:creationId xmlns:p14="http://schemas.microsoft.com/office/powerpoint/2010/main" val="12155589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mod="1">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mod="1">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lank">
    <p:bg>
      <p:bgPr>
        <a:solidFill>
          <a:srgbClr val="19002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9437162"/>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LANK title">
    <p:bg>
      <p:bgPr>
        <a:solidFill>
          <a:srgbClr val="19002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1755" y="300567"/>
            <a:ext cx="11571460" cy="6265333"/>
          </a:xfrm>
        </p:spPr>
        <p:txBody>
          <a:bodyPr wrap="square" lIns="457200" rIns="457200" anchor="ctr">
            <a:noAutofit/>
          </a:bodyPr>
          <a:lstStyle>
            <a:lvl1pPr marL="0" indent="0" algn="ctr">
              <a:defRPr sz="4800" baseline="0">
                <a:solidFill>
                  <a:schemeClr val="accent1"/>
                </a:solidFill>
                <a:latin typeface="Graphik Black"/>
                <a:cs typeface="Graphik Black"/>
              </a:defRPr>
            </a:lvl1pPr>
          </a:lstStyle>
          <a:p>
            <a:r>
              <a:rPr lang="en-US"/>
              <a:t>Click to edit Master title style</a:t>
            </a:r>
            <a:endParaRPr lang="en-US" dirty="0"/>
          </a:p>
        </p:txBody>
      </p:sp>
      <p:sp>
        <p:nvSpPr>
          <p:cNvPr id="8" name="TextBox 7"/>
          <p:cNvSpPr txBox="1"/>
          <p:nvPr/>
        </p:nvSpPr>
        <p:spPr>
          <a:xfrm>
            <a:off x="13227922" y="6404784"/>
            <a:ext cx="184731" cy="454420"/>
          </a:xfrm>
          <a:prstGeom prst="rect">
            <a:avLst/>
          </a:prstGeom>
          <a:noFill/>
        </p:spPr>
        <p:txBody>
          <a:bodyPr wrap="none" rtlCol="0">
            <a:spAutoFit/>
          </a:bodyPr>
          <a:lstStyle/>
          <a:p>
            <a:endParaRPr lang="en-US" sz="2353" dirty="0"/>
          </a:p>
        </p:txBody>
      </p:sp>
      <p:sp>
        <p:nvSpPr>
          <p:cNvPr id="4" name="TextBox 3"/>
          <p:cNvSpPr txBox="1"/>
          <p:nvPr/>
        </p:nvSpPr>
        <p:spPr>
          <a:xfrm>
            <a:off x="13227922" y="6404784"/>
            <a:ext cx="184731" cy="454420"/>
          </a:xfrm>
          <a:prstGeom prst="rect">
            <a:avLst/>
          </a:prstGeom>
          <a:noFill/>
        </p:spPr>
        <p:txBody>
          <a:bodyPr wrap="none" rtlCol="0">
            <a:spAutoFit/>
          </a:bodyPr>
          <a:lstStyle/>
          <a:p>
            <a:endParaRPr lang="en-US" sz="2353" dirty="0"/>
          </a:p>
        </p:txBody>
      </p:sp>
    </p:spTree>
    <p:extLst>
      <p:ext uri="{BB962C8B-B14F-4D97-AF65-F5344CB8AC3E}">
        <p14:creationId xmlns:p14="http://schemas.microsoft.com/office/powerpoint/2010/main" val="4113572083"/>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2">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1465855"/>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2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1755" y="300567"/>
            <a:ext cx="11571460" cy="6265333"/>
          </a:xfrm>
        </p:spPr>
        <p:txBody>
          <a:bodyPr wrap="square" lIns="457200" rIns="457200" anchor="ctr">
            <a:noAutofit/>
          </a:bodyPr>
          <a:lstStyle>
            <a:lvl1pPr marL="0" indent="0" algn="ctr">
              <a:defRPr sz="4800" baseline="0">
                <a:solidFill>
                  <a:srgbClr val="7840F6"/>
                </a:solidFill>
                <a:latin typeface="Graphik Black"/>
                <a:cs typeface="Graphik Black"/>
              </a:defRPr>
            </a:lvl1pPr>
          </a:lstStyle>
          <a:p>
            <a:r>
              <a:rPr lang="en-US"/>
              <a:t>Click to edit Master title style</a:t>
            </a:r>
            <a:endParaRPr lang="en-US" dirty="0"/>
          </a:p>
        </p:txBody>
      </p:sp>
      <p:sp>
        <p:nvSpPr>
          <p:cNvPr id="8" name="TextBox 7"/>
          <p:cNvSpPr txBox="1"/>
          <p:nvPr/>
        </p:nvSpPr>
        <p:spPr>
          <a:xfrm>
            <a:off x="13227922" y="6404784"/>
            <a:ext cx="184731" cy="454420"/>
          </a:xfrm>
          <a:prstGeom prst="rect">
            <a:avLst/>
          </a:prstGeom>
          <a:noFill/>
        </p:spPr>
        <p:txBody>
          <a:bodyPr wrap="none" rtlCol="0">
            <a:spAutoFit/>
          </a:bodyPr>
          <a:lstStyle/>
          <a:p>
            <a:endParaRPr lang="en-US" sz="2353" dirty="0"/>
          </a:p>
        </p:txBody>
      </p:sp>
      <p:sp>
        <p:nvSpPr>
          <p:cNvPr id="4" name="TextBox 3"/>
          <p:cNvSpPr txBox="1"/>
          <p:nvPr/>
        </p:nvSpPr>
        <p:spPr>
          <a:xfrm>
            <a:off x="13227922" y="6404784"/>
            <a:ext cx="184731" cy="454420"/>
          </a:xfrm>
          <a:prstGeom prst="rect">
            <a:avLst/>
          </a:prstGeom>
          <a:noFill/>
        </p:spPr>
        <p:txBody>
          <a:bodyPr wrap="none" rtlCol="0">
            <a:spAutoFit/>
          </a:bodyPr>
          <a:lstStyle/>
          <a:p>
            <a:endParaRPr lang="en-US" sz="2353" dirty="0"/>
          </a:p>
        </p:txBody>
      </p:sp>
    </p:spTree>
    <p:extLst>
      <p:ext uri="{BB962C8B-B14F-4D97-AF65-F5344CB8AC3E}">
        <p14:creationId xmlns:p14="http://schemas.microsoft.com/office/powerpoint/2010/main" val="2701225884"/>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ULLETS BIG">
    <p:spTree>
      <p:nvGrpSpPr>
        <p:cNvPr id="1" name=""/>
        <p:cNvGrpSpPr/>
        <p:nvPr/>
      </p:nvGrpSpPr>
      <p:grpSpPr>
        <a:xfrm>
          <a:off x="0" y="0"/>
          <a:ext cx="0" cy="0"/>
          <a:chOff x="0" y="0"/>
          <a:chExt cx="0" cy="0"/>
        </a:xfrm>
      </p:grpSpPr>
      <p:sp>
        <p:nvSpPr>
          <p:cNvPr id="2" name="Title 1"/>
          <p:cNvSpPr>
            <a:spLocks noGrp="1"/>
          </p:cNvSpPr>
          <p:nvPr>
            <p:ph type="title"/>
          </p:nvPr>
        </p:nvSpPr>
        <p:spPr>
          <a:xfrm>
            <a:off x="311759" y="300567"/>
            <a:ext cx="9991195" cy="1143000"/>
          </a:xfrm>
        </p:spPr>
        <p:txBody>
          <a:bodyPr rIns="0"/>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140C3555-6952-7840-AB99-0A7EBD31E745}" type="slidenum">
              <a:rPr lang="en-US" smtClean="0"/>
              <a:pPr/>
              <a:t>‹#›</a:t>
            </a:fld>
            <a:endParaRPr lang="en-US" dirty="0"/>
          </a:p>
        </p:txBody>
      </p:sp>
      <p:sp>
        <p:nvSpPr>
          <p:cNvPr id="5" name="Text Placeholder 2"/>
          <p:cNvSpPr>
            <a:spLocks noGrp="1"/>
          </p:cNvSpPr>
          <p:nvPr>
            <p:ph idx="1"/>
          </p:nvPr>
        </p:nvSpPr>
        <p:spPr>
          <a:xfrm>
            <a:off x="311767" y="1626129"/>
            <a:ext cx="10231549" cy="4684361"/>
          </a:xfrm>
          <a:prstGeom prst="rect">
            <a:avLst/>
          </a:prstGeom>
        </p:spPr>
        <p:txBody>
          <a:bodyPr vert="horz" lIns="0" tIns="0" rIns="0" bIns="0" rtlCol="0">
            <a:noAutofit/>
          </a:bodyPr>
          <a:lstStyle>
            <a:lvl1pPr marL="306910" marR="0" indent="0" algn="l" defTabSz="609585" rtl="0" eaLnBrk="1" fontAlgn="auto" latinLnBrk="0" hangingPunct="1">
              <a:lnSpc>
                <a:spcPct val="90000"/>
              </a:lnSpc>
              <a:spcBef>
                <a:spcPts val="1733"/>
              </a:spcBef>
              <a:spcAft>
                <a:spcPts val="0"/>
              </a:spcAft>
              <a:buClrTx/>
              <a:buSzPct val="65000"/>
              <a:buFontTx/>
              <a:buNone/>
              <a:tabLst/>
              <a:defRPr sz="3200"/>
            </a:lvl1pPr>
            <a:lvl2pPr marL="306910" marR="0" indent="0" algn="l" defTabSz="609585" rtl="0" eaLnBrk="1" fontAlgn="auto" latinLnBrk="0" hangingPunct="1">
              <a:lnSpc>
                <a:spcPct val="90000"/>
              </a:lnSpc>
              <a:spcBef>
                <a:spcPts val="1733"/>
              </a:spcBef>
              <a:spcAft>
                <a:spcPts val="0"/>
              </a:spcAft>
              <a:buClrTx/>
              <a:buSzPct val="65000"/>
              <a:buFont typeface="Arial"/>
              <a:buNone/>
              <a:tabLst/>
              <a:defRPr sz="3200"/>
            </a:lvl2pPr>
            <a:lvl3pPr marL="304792" marR="0" indent="0" algn="l" defTabSz="609585" rtl="0" eaLnBrk="1" fontAlgn="auto" latinLnBrk="0" hangingPunct="1">
              <a:lnSpc>
                <a:spcPct val="90000"/>
              </a:lnSpc>
              <a:spcBef>
                <a:spcPts val="1733"/>
              </a:spcBef>
              <a:spcAft>
                <a:spcPts val="0"/>
              </a:spcAft>
              <a:buClrTx/>
              <a:buSzPct val="65000"/>
              <a:buFontTx/>
              <a:buNone/>
              <a:tabLst/>
              <a:defRPr sz="3200">
                <a:latin typeface="+mj-lt"/>
                <a:cs typeface="Graphik Super"/>
              </a:defRPr>
            </a:lvl3pPr>
            <a:lvl4pPr marL="304792" marR="0" indent="-304792" algn="l" defTabSz="609585" rtl="0" eaLnBrk="1" fontAlgn="auto" latinLnBrk="0" hangingPunct="1">
              <a:lnSpc>
                <a:spcPct val="90000"/>
              </a:lnSpc>
              <a:spcBef>
                <a:spcPts val="1733"/>
              </a:spcBef>
              <a:spcAft>
                <a:spcPts val="0"/>
              </a:spcAft>
              <a:buClrTx/>
              <a:buSzPct val="65000"/>
              <a:buFont typeface="Arial"/>
              <a:buChar char="•"/>
              <a:tabLst/>
              <a:defRPr sz="3200"/>
            </a:lvl4pPr>
            <a:lvl5pPr marL="609585" marR="0" indent="-304792" algn="l" defTabSz="609585" rtl="0" eaLnBrk="1" fontAlgn="auto" latinLnBrk="0" hangingPunct="1">
              <a:lnSpc>
                <a:spcPct val="90000"/>
              </a:lnSpc>
              <a:spcBef>
                <a:spcPts val="1733"/>
              </a:spcBef>
              <a:spcAft>
                <a:spcPts val="0"/>
              </a:spcAft>
              <a:buClrTx/>
              <a:buSzPct val="65000"/>
              <a:buFont typeface="Arial"/>
              <a:buChar char="•"/>
              <a:tabLst/>
              <a:defRPr sz="3200" baseline="0">
                <a:solidFill>
                  <a:schemeClr val="tx1"/>
                </a:solidFill>
              </a:defRPr>
            </a:lvl5pPr>
            <a:lvl6pPr marL="304792" marR="0" indent="-304792" algn="l" defTabSz="609585" rtl="0" eaLnBrk="1" fontAlgn="auto" latinLnBrk="0" hangingPunct="1">
              <a:lnSpc>
                <a:spcPct val="90000"/>
              </a:lnSpc>
              <a:spcBef>
                <a:spcPts val="1733"/>
              </a:spcBef>
              <a:spcAft>
                <a:spcPts val="0"/>
              </a:spcAft>
              <a:buClrTx/>
              <a:buSzPct val="65000"/>
              <a:buFont typeface="Arial"/>
              <a:buChar char="•"/>
              <a:tabLst/>
              <a:defRPr sz="3200">
                <a:solidFill>
                  <a:schemeClr val="tx1"/>
                </a:solidFill>
                <a:latin typeface="+mj-lt"/>
                <a:cs typeface="Graphik Super"/>
              </a:defRPr>
            </a:lvl6pPr>
            <a:lvl7pPr marL="609585" marR="0" indent="-304792" algn="l" defTabSz="609585" rtl="0" eaLnBrk="1" fontAlgn="auto" latinLnBrk="0" hangingPunct="1">
              <a:lnSpc>
                <a:spcPct val="90000"/>
              </a:lnSpc>
              <a:spcBef>
                <a:spcPts val="1733"/>
              </a:spcBef>
              <a:spcAft>
                <a:spcPts val="0"/>
              </a:spcAft>
              <a:buClrTx/>
              <a:buSzPct val="65000"/>
              <a:buFont typeface="Arial"/>
              <a:buChar char="•"/>
              <a:tabLst/>
              <a:defRPr sz="3200">
                <a:solidFill>
                  <a:schemeClr val="tx1"/>
                </a:solidFill>
                <a:latin typeface="+mj-lt"/>
              </a:defRPr>
            </a:lvl7pPr>
            <a:lvl8pPr marL="609585" marR="0" indent="-304792" algn="l" defTabSz="609585" rtl="0" eaLnBrk="1" fontAlgn="auto" latinLnBrk="0" hangingPunct="1">
              <a:lnSpc>
                <a:spcPct val="90000"/>
              </a:lnSpc>
              <a:spcBef>
                <a:spcPts val="1733"/>
              </a:spcBef>
              <a:spcAft>
                <a:spcPts val="0"/>
              </a:spcAft>
              <a:buClrTx/>
              <a:buSzPct val="65000"/>
              <a:buFont typeface="+mj-lt"/>
              <a:buAutoNum type="arabicPeriod"/>
              <a:tabLst/>
              <a:defRPr lang="en-US" sz="3200" kern="1200" noProof="0" dirty="0" smtClean="0">
                <a:solidFill>
                  <a:schemeClr val="tx1"/>
                </a:solidFill>
                <a:latin typeface="+mn-lt"/>
                <a:ea typeface="+mn-ea"/>
                <a:cs typeface="Graphik Super"/>
              </a:defRPr>
            </a:lvl8pPr>
            <a:lvl9pPr marL="609585" marR="0" indent="-304792" algn="l" defTabSz="609585" rtl="0" eaLnBrk="1" fontAlgn="auto" latinLnBrk="0" hangingPunct="1">
              <a:lnSpc>
                <a:spcPct val="90000"/>
              </a:lnSpc>
              <a:spcBef>
                <a:spcPts val="1733"/>
              </a:spcBef>
              <a:spcAft>
                <a:spcPts val="0"/>
              </a:spcAft>
              <a:buClrTx/>
              <a:buSzPct val="65000"/>
              <a:buFont typeface="+mj-lt"/>
              <a:buAutoNum type="arabicPeriod"/>
              <a:tabLst/>
              <a:defRPr sz="3200">
                <a:latin typeface="+mj-lt"/>
                <a:cs typeface="Graphik Supe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p:nvPicPr>
        <p:blipFill>
          <a:blip r:embed="rId2"/>
          <a:stretch>
            <a:fillRect/>
          </a:stretch>
        </p:blipFill>
        <p:spPr>
          <a:xfrm>
            <a:off x="11095568" y="1"/>
            <a:ext cx="1101269" cy="534903"/>
          </a:xfrm>
          <a:prstGeom prst="rect">
            <a:avLst/>
          </a:prstGeom>
        </p:spPr>
      </p:pic>
      <p:sp>
        <p:nvSpPr>
          <p:cNvPr id="7" name="Footer Placeholder 6"/>
          <p:cNvSpPr>
            <a:spLocks noGrp="1"/>
          </p:cNvSpPr>
          <p:nvPr>
            <p:ph type="ftr" sz="quarter" idx="11"/>
          </p:nvPr>
        </p:nvSpPr>
        <p:spPr/>
        <p:txBody>
          <a:bodyPr/>
          <a:lstStyle>
            <a:lvl1pPr>
              <a:defRPr>
                <a:latin typeface="Graphik Light"/>
                <a:cs typeface="Graphik Light"/>
              </a:defRPr>
            </a:lvl1pPr>
          </a:lstStyle>
          <a:p>
            <a:r>
              <a:rPr lang="en-US"/>
              <a:t>Prepared for [Name of Company] Month 00, 2014 — Confidential &amp; Proprietary. Jet™ is a trademark of Jet.com ©2014 </a:t>
            </a:r>
            <a:endParaRPr lang="en-US" dirty="0"/>
          </a:p>
        </p:txBody>
      </p:sp>
      <p:pic>
        <p:nvPicPr>
          <p:cNvPr id="8" name="Picture 7"/>
          <p:cNvPicPr>
            <a:picLocks noChangeAspect="1"/>
          </p:cNvPicPr>
          <p:nvPr/>
        </p:nvPicPr>
        <p:blipFill>
          <a:blip r:embed="rId2"/>
          <a:stretch>
            <a:fillRect/>
          </a:stretch>
        </p:blipFill>
        <p:spPr>
          <a:xfrm>
            <a:off x="11095568" y="1"/>
            <a:ext cx="1101269" cy="534903"/>
          </a:xfrm>
          <a:prstGeom prst="rect">
            <a:avLst/>
          </a:prstGeom>
        </p:spPr>
      </p:pic>
    </p:spTree>
    <p:extLst>
      <p:ext uri="{BB962C8B-B14F-4D97-AF65-F5344CB8AC3E}">
        <p14:creationId xmlns:p14="http://schemas.microsoft.com/office/powerpoint/2010/main" val="209540701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BULLETS SMALL">
    <p:spTree>
      <p:nvGrpSpPr>
        <p:cNvPr id="1" name=""/>
        <p:cNvGrpSpPr/>
        <p:nvPr/>
      </p:nvGrpSpPr>
      <p:grpSpPr>
        <a:xfrm>
          <a:off x="0" y="0"/>
          <a:ext cx="0" cy="0"/>
          <a:chOff x="0" y="0"/>
          <a:chExt cx="0" cy="0"/>
        </a:xfrm>
      </p:grpSpPr>
      <p:sp>
        <p:nvSpPr>
          <p:cNvPr id="2" name="Title 1"/>
          <p:cNvSpPr>
            <a:spLocks noGrp="1"/>
          </p:cNvSpPr>
          <p:nvPr>
            <p:ph type="title"/>
          </p:nvPr>
        </p:nvSpPr>
        <p:spPr/>
        <p:txBody>
          <a:bodyPr rIns="0"/>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140C3555-6952-7840-AB99-0A7EBD31E745}" type="slidenum">
              <a:rPr lang="en-US" smtClean="0"/>
              <a:pPr/>
              <a:t>‹#›</a:t>
            </a:fld>
            <a:endParaRPr lang="en-US" dirty="0"/>
          </a:p>
        </p:txBody>
      </p:sp>
      <p:sp>
        <p:nvSpPr>
          <p:cNvPr id="5" name="Text Placeholder 2"/>
          <p:cNvSpPr>
            <a:spLocks noGrp="1"/>
          </p:cNvSpPr>
          <p:nvPr>
            <p:ph idx="1"/>
          </p:nvPr>
        </p:nvSpPr>
        <p:spPr>
          <a:xfrm>
            <a:off x="311772" y="1626130"/>
            <a:ext cx="10235155" cy="4689593"/>
          </a:xfrm>
          <a:prstGeom prst="rect">
            <a:avLst/>
          </a:prstGeom>
        </p:spPr>
        <p:txBody>
          <a:bodyPr vert="horz" lIns="0" tIns="0" rIns="0" bIns="0" rtlCol="0">
            <a:noAutofit/>
          </a:bodyPr>
          <a:lstStyle>
            <a:lvl1pPr>
              <a:spcBef>
                <a:spcPts val="1333"/>
              </a:spcBef>
              <a:defRPr sz="2133"/>
            </a:lvl1pPr>
            <a:lvl2pPr>
              <a:spcBef>
                <a:spcPts val="1333"/>
              </a:spcBef>
              <a:defRPr sz="2133"/>
            </a:lvl2pPr>
            <a:lvl3pPr>
              <a:spcBef>
                <a:spcPts val="1333"/>
              </a:spcBef>
              <a:defRPr sz="2133">
                <a:solidFill>
                  <a:schemeClr val="accent1"/>
                </a:solidFill>
              </a:defRPr>
            </a:lvl3pPr>
            <a:lvl4pPr>
              <a:spcBef>
                <a:spcPts val="1333"/>
              </a:spcBef>
              <a:defRPr sz="2133"/>
            </a:lvl4pPr>
            <a:lvl5pPr>
              <a:spcBef>
                <a:spcPts val="1333"/>
              </a:spcBef>
              <a:defRPr sz="2133">
                <a:solidFill>
                  <a:schemeClr val="tx1"/>
                </a:solidFill>
              </a:defRPr>
            </a:lvl5pPr>
            <a:lvl6pPr>
              <a:spcBef>
                <a:spcPts val="1333"/>
              </a:spcBef>
              <a:defRPr sz="2133"/>
            </a:lvl6pPr>
            <a:lvl7pPr>
              <a:spcBef>
                <a:spcPts val="1333"/>
              </a:spcBef>
              <a:defRPr sz="2133">
                <a:solidFill>
                  <a:schemeClr val="tx1"/>
                </a:solidFill>
              </a:defRPr>
            </a:lvl7pPr>
            <a:lvl8pPr>
              <a:spcBef>
                <a:spcPts val="1333"/>
              </a:spcBef>
              <a:defRPr sz="2133">
                <a:latin typeface="+mn-lt"/>
              </a:defRPr>
            </a:lvl8pPr>
            <a:lvl9pPr>
              <a:spcBef>
                <a:spcPts val="1333"/>
              </a:spcBef>
              <a:defRPr sz="2133">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p:nvPicPr>
        <p:blipFill>
          <a:blip r:embed="rId2"/>
          <a:stretch>
            <a:fillRect/>
          </a:stretch>
        </p:blipFill>
        <p:spPr>
          <a:xfrm>
            <a:off x="11095568" y="1"/>
            <a:ext cx="1101269" cy="534903"/>
          </a:xfrm>
          <a:prstGeom prst="rect">
            <a:avLst/>
          </a:prstGeom>
        </p:spPr>
      </p:pic>
      <p:sp>
        <p:nvSpPr>
          <p:cNvPr id="7" name="Footer Placeholder 6"/>
          <p:cNvSpPr>
            <a:spLocks noGrp="1"/>
          </p:cNvSpPr>
          <p:nvPr>
            <p:ph type="ftr" sz="quarter" idx="11"/>
          </p:nvPr>
        </p:nvSpPr>
        <p:spPr/>
        <p:txBody>
          <a:bodyPr/>
          <a:lstStyle>
            <a:lvl1pPr>
              <a:defRPr>
                <a:latin typeface="Graphik Light"/>
                <a:cs typeface="Graphik Light"/>
              </a:defRPr>
            </a:lvl1pPr>
          </a:lstStyle>
          <a:p>
            <a:r>
              <a:rPr lang="en-US"/>
              <a:t>Prepared for [Name of Company] Month 00, 2014 — Confidential &amp; Proprietary. Jet™ is a trademark of Jet.com ©2014 </a:t>
            </a:r>
            <a:endParaRPr lang="en-US" dirty="0"/>
          </a:p>
        </p:txBody>
      </p:sp>
      <p:pic>
        <p:nvPicPr>
          <p:cNvPr id="8" name="Picture 7"/>
          <p:cNvPicPr>
            <a:picLocks noChangeAspect="1"/>
          </p:cNvPicPr>
          <p:nvPr/>
        </p:nvPicPr>
        <p:blipFill>
          <a:blip r:embed="rId2"/>
          <a:stretch>
            <a:fillRect/>
          </a:stretch>
        </p:blipFill>
        <p:spPr>
          <a:xfrm>
            <a:off x="11095568" y="1"/>
            <a:ext cx="1101269" cy="534903"/>
          </a:xfrm>
          <a:prstGeom prst="rect">
            <a:avLst/>
          </a:prstGeom>
        </p:spPr>
      </p:pic>
    </p:spTree>
    <p:extLst>
      <p:ext uri="{BB962C8B-B14F-4D97-AF65-F5344CB8AC3E}">
        <p14:creationId xmlns:p14="http://schemas.microsoft.com/office/powerpoint/2010/main" val="1782769864"/>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rIns="0"/>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140C3555-6952-7840-AB99-0A7EBD31E745}" type="slidenum">
              <a:rPr lang="en-US" smtClean="0"/>
              <a:pPr/>
              <a:t>‹#›</a:t>
            </a:fld>
            <a:endParaRPr lang="en-US" dirty="0"/>
          </a:p>
        </p:txBody>
      </p:sp>
      <p:pic>
        <p:nvPicPr>
          <p:cNvPr id="6" name="Picture 5"/>
          <p:cNvPicPr>
            <a:picLocks noChangeAspect="1"/>
          </p:cNvPicPr>
          <p:nvPr/>
        </p:nvPicPr>
        <p:blipFill>
          <a:blip r:embed="rId2"/>
          <a:stretch>
            <a:fillRect/>
          </a:stretch>
        </p:blipFill>
        <p:spPr>
          <a:xfrm>
            <a:off x="11095568" y="1"/>
            <a:ext cx="1101269" cy="534903"/>
          </a:xfrm>
          <a:prstGeom prst="rect">
            <a:avLst/>
          </a:prstGeom>
        </p:spPr>
      </p:pic>
      <p:sp>
        <p:nvSpPr>
          <p:cNvPr id="7" name="Footer Placeholder 6"/>
          <p:cNvSpPr>
            <a:spLocks noGrp="1"/>
          </p:cNvSpPr>
          <p:nvPr>
            <p:ph type="ftr" sz="quarter" idx="11"/>
          </p:nvPr>
        </p:nvSpPr>
        <p:spPr/>
        <p:txBody>
          <a:bodyPr/>
          <a:lstStyle>
            <a:lvl1pPr>
              <a:defRPr>
                <a:latin typeface="Graphik Light"/>
                <a:cs typeface="Graphik Light"/>
              </a:defRPr>
            </a:lvl1pPr>
          </a:lstStyle>
          <a:p>
            <a:r>
              <a:rPr lang="en-US"/>
              <a:t>Prepared for [Name of Company] Month 00, 2014 — Confidential &amp; Proprietary. Jet™ is a trademark of Jet.com ©2014 </a:t>
            </a:r>
            <a:endParaRPr lang="en-US" dirty="0"/>
          </a:p>
        </p:txBody>
      </p:sp>
      <p:pic>
        <p:nvPicPr>
          <p:cNvPr id="8" name="Picture 7"/>
          <p:cNvPicPr>
            <a:picLocks noChangeAspect="1"/>
          </p:cNvPicPr>
          <p:nvPr/>
        </p:nvPicPr>
        <p:blipFill>
          <a:blip r:embed="rId2"/>
          <a:stretch>
            <a:fillRect/>
          </a:stretch>
        </p:blipFill>
        <p:spPr>
          <a:xfrm>
            <a:off x="11095568" y="1"/>
            <a:ext cx="1101269" cy="534903"/>
          </a:xfrm>
          <a:prstGeom prst="rect">
            <a:avLst/>
          </a:prstGeom>
        </p:spPr>
      </p:pic>
    </p:spTree>
    <p:extLst>
      <p:ext uri="{BB962C8B-B14F-4D97-AF65-F5344CB8AC3E}">
        <p14:creationId xmlns:p14="http://schemas.microsoft.com/office/powerpoint/2010/main" val="1343964533"/>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ULLETS BIG 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rIns="0"/>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140C3555-6952-7840-AB99-0A7EBD31E745}" type="slidenum">
              <a:rPr lang="en-US" smtClean="0"/>
              <a:pPr/>
              <a:t>‹#›</a:t>
            </a:fld>
            <a:endParaRPr lang="en-US" dirty="0"/>
          </a:p>
        </p:txBody>
      </p:sp>
      <p:sp>
        <p:nvSpPr>
          <p:cNvPr id="5" name="Text Placeholder 2"/>
          <p:cNvSpPr>
            <a:spLocks noGrp="1"/>
          </p:cNvSpPr>
          <p:nvPr>
            <p:ph idx="1"/>
          </p:nvPr>
        </p:nvSpPr>
        <p:spPr>
          <a:xfrm>
            <a:off x="311772" y="1626129"/>
            <a:ext cx="5171861" cy="4688115"/>
          </a:xfrm>
          <a:prstGeom prst="rect">
            <a:avLst/>
          </a:prstGeom>
        </p:spPr>
        <p:txBody>
          <a:bodyPr vert="horz" lIns="0" tIns="0" rIns="0" bIns="0" rtlCol="0">
            <a:noAutofit/>
          </a:bodyPr>
          <a:lstStyle>
            <a:lvl1pPr marL="306910" marR="0" indent="0" algn="l" defTabSz="609585" rtl="0" eaLnBrk="1" fontAlgn="auto" latinLnBrk="0" hangingPunct="1">
              <a:lnSpc>
                <a:spcPct val="90000"/>
              </a:lnSpc>
              <a:spcBef>
                <a:spcPts val="1467"/>
              </a:spcBef>
              <a:spcAft>
                <a:spcPts val="0"/>
              </a:spcAft>
              <a:buClrTx/>
              <a:buSzPct val="65000"/>
              <a:buFontTx/>
              <a:buNone/>
              <a:tabLst/>
              <a:defRPr sz="2667"/>
            </a:lvl1pPr>
            <a:lvl2pPr marL="306910" marR="0" indent="0" algn="l" defTabSz="609585" rtl="0" eaLnBrk="1" fontAlgn="auto" latinLnBrk="0" hangingPunct="1">
              <a:lnSpc>
                <a:spcPct val="90000"/>
              </a:lnSpc>
              <a:spcBef>
                <a:spcPts val="1467"/>
              </a:spcBef>
              <a:spcAft>
                <a:spcPts val="0"/>
              </a:spcAft>
              <a:buClrTx/>
              <a:buSzPct val="65000"/>
              <a:buFont typeface="Arial"/>
              <a:buNone/>
              <a:tabLst/>
              <a:defRPr sz="2667"/>
            </a:lvl2pPr>
            <a:lvl3pPr marL="304792" marR="0" indent="0" algn="l" defTabSz="609585" rtl="0" eaLnBrk="1" fontAlgn="auto" latinLnBrk="0" hangingPunct="1">
              <a:lnSpc>
                <a:spcPct val="90000"/>
              </a:lnSpc>
              <a:spcBef>
                <a:spcPts val="1467"/>
              </a:spcBef>
              <a:spcAft>
                <a:spcPts val="0"/>
              </a:spcAft>
              <a:buClrTx/>
              <a:buSzPct val="65000"/>
              <a:buFontTx/>
              <a:buNone/>
              <a:tabLst/>
              <a:defRPr sz="2667"/>
            </a:lvl3pPr>
            <a:lvl4pPr marL="304792" marR="0" indent="-304792" algn="l" defTabSz="609585" rtl="0" eaLnBrk="1" fontAlgn="auto" latinLnBrk="0" hangingPunct="1">
              <a:lnSpc>
                <a:spcPct val="90000"/>
              </a:lnSpc>
              <a:spcBef>
                <a:spcPts val="1467"/>
              </a:spcBef>
              <a:spcAft>
                <a:spcPts val="0"/>
              </a:spcAft>
              <a:buClrTx/>
              <a:buSzPct val="65000"/>
              <a:buFont typeface="Arial"/>
              <a:buChar char="•"/>
              <a:tabLst/>
              <a:defRPr sz="2667"/>
            </a:lvl4pPr>
            <a:lvl5pPr marL="615935" marR="0" indent="-304792" algn="l" defTabSz="609585" rtl="0" eaLnBrk="1" fontAlgn="auto" latinLnBrk="0" hangingPunct="1">
              <a:lnSpc>
                <a:spcPct val="90000"/>
              </a:lnSpc>
              <a:spcBef>
                <a:spcPts val="1467"/>
              </a:spcBef>
              <a:spcAft>
                <a:spcPts val="0"/>
              </a:spcAft>
              <a:buClrTx/>
              <a:buSzPct val="65000"/>
              <a:buFont typeface="Arial"/>
              <a:buChar char="•"/>
              <a:tabLst/>
              <a:defRPr sz="2667" baseline="0">
                <a:solidFill>
                  <a:schemeClr val="tx1"/>
                </a:solidFill>
              </a:defRPr>
            </a:lvl5pPr>
            <a:lvl6pPr marL="304792" marR="0" indent="-304792" algn="l" defTabSz="609585" rtl="0" eaLnBrk="1" fontAlgn="auto" latinLnBrk="0" hangingPunct="1">
              <a:lnSpc>
                <a:spcPct val="90000"/>
              </a:lnSpc>
              <a:spcBef>
                <a:spcPts val="1467"/>
              </a:spcBef>
              <a:spcAft>
                <a:spcPts val="0"/>
              </a:spcAft>
              <a:buClrTx/>
              <a:buSzPct val="65000"/>
              <a:buFont typeface="Arial"/>
              <a:buChar char="•"/>
              <a:tabLst/>
              <a:defRPr sz="2667"/>
            </a:lvl6pPr>
            <a:lvl7pPr>
              <a:lnSpc>
                <a:spcPct val="90000"/>
              </a:lnSpc>
              <a:spcBef>
                <a:spcPts val="1467"/>
              </a:spcBef>
              <a:buSzPct val="65000"/>
              <a:defRPr sz="2667">
                <a:solidFill>
                  <a:srgbClr val="320C67"/>
                </a:solidFill>
                <a:latin typeface="+mj-lt"/>
              </a:defRPr>
            </a:lvl7pPr>
            <a:lvl8pPr marL="615935" marR="0" indent="-304792" algn="l" defTabSz="609585" rtl="0" eaLnBrk="1" fontAlgn="auto" latinLnBrk="0" hangingPunct="1">
              <a:lnSpc>
                <a:spcPct val="90000"/>
              </a:lnSpc>
              <a:spcBef>
                <a:spcPts val="1467"/>
              </a:spcBef>
              <a:spcAft>
                <a:spcPts val="0"/>
              </a:spcAft>
              <a:buClrTx/>
              <a:buSzPct val="65000"/>
              <a:buFont typeface="+mj-lt"/>
              <a:buAutoNum type="arabicPeriod"/>
              <a:tabLst/>
              <a:defRPr sz="2667">
                <a:latin typeface="+mn-lt"/>
              </a:defRPr>
            </a:lvl8pPr>
            <a:lvl9pPr marL="615935" marR="0" indent="-304792" algn="l" defTabSz="609585" rtl="0" eaLnBrk="1" fontAlgn="auto" latinLnBrk="0" hangingPunct="1">
              <a:lnSpc>
                <a:spcPct val="90000"/>
              </a:lnSpc>
              <a:spcBef>
                <a:spcPts val="1467"/>
              </a:spcBef>
              <a:spcAft>
                <a:spcPts val="0"/>
              </a:spcAft>
              <a:buClrTx/>
              <a:buSzPct val="65000"/>
              <a:buFont typeface="+mj-lt"/>
              <a:buAutoNum type="arabicPeriod"/>
              <a:tabLst/>
              <a:defRPr sz="2667">
                <a:latin typeface="+mj-lt"/>
              </a:defRPr>
            </a:lvl9pPr>
          </a:lstStyle>
          <a:p>
            <a:pPr marL="306910" marR="0" lvl="0" indent="0" algn="l" defTabSz="609585" rtl="0" eaLnBrk="1" fontAlgn="auto" latinLnBrk="0" hangingPunct="1">
              <a:lnSpc>
                <a:spcPct val="90000"/>
              </a:lnSpc>
              <a:spcBef>
                <a:spcPts val="1600"/>
              </a:spcBef>
              <a:spcAft>
                <a:spcPts val="0"/>
              </a:spcAft>
              <a:buClrTx/>
              <a:buSzPct val="65000"/>
              <a:buFontTx/>
              <a:buNone/>
              <a:tabLst/>
              <a:defRPr/>
            </a:pPr>
            <a:r>
              <a:rPr lang="en-US"/>
              <a:t>Edit Master text styles</a:t>
            </a:r>
          </a:p>
          <a:p>
            <a:pPr marL="306910" marR="0" lvl="1" indent="0" algn="l" defTabSz="609585" rtl="0" eaLnBrk="1" fontAlgn="auto" latinLnBrk="0" hangingPunct="1">
              <a:lnSpc>
                <a:spcPct val="90000"/>
              </a:lnSpc>
              <a:spcBef>
                <a:spcPts val="1600"/>
              </a:spcBef>
              <a:spcAft>
                <a:spcPts val="0"/>
              </a:spcAft>
              <a:buClrTx/>
              <a:buSzPct val="65000"/>
              <a:buFontTx/>
              <a:buNone/>
              <a:tabLst/>
              <a:defRPr/>
            </a:pPr>
            <a:r>
              <a:rPr lang="en-US"/>
              <a:t>Second level</a:t>
            </a:r>
          </a:p>
          <a:p>
            <a:pPr marL="306910" marR="0" lvl="2" indent="0" algn="l" defTabSz="609585" rtl="0" eaLnBrk="1" fontAlgn="auto" latinLnBrk="0" hangingPunct="1">
              <a:lnSpc>
                <a:spcPct val="90000"/>
              </a:lnSpc>
              <a:spcBef>
                <a:spcPts val="1600"/>
              </a:spcBef>
              <a:spcAft>
                <a:spcPts val="0"/>
              </a:spcAft>
              <a:buClrTx/>
              <a:buSzPct val="65000"/>
              <a:buFontTx/>
              <a:buNone/>
              <a:tabLst/>
              <a:defRPr/>
            </a:pPr>
            <a:r>
              <a:rPr lang="en-US"/>
              <a:t>Third level</a:t>
            </a:r>
          </a:p>
          <a:p>
            <a:pPr marL="306910" marR="0" lvl="3" indent="0" algn="l" defTabSz="609585" rtl="0" eaLnBrk="1" fontAlgn="auto" latinLnBrk="0" hangingPunct="1">
              <a:lnSpc>
                <a:spcPct val="90000"/>
              </a:lnSpc>
              <a:spcBef>
                <a:spcPts val="1600"/>
              </a:spcBef>
              <a:spcAft>
                <a:spcPts val="0"/>
              </a:spcAft>
              <a:buClrTx/>
              <a:buSzPct val="65000"/>
              <a:buFontTx/>
              <a:buNone/>
              <a:tabLst/>
              <a:defRPr/>
            </a:pPr>
            <a:r>
              <a:rPr lang="en-US"/>
              <a:t>Fourth level</a:t>
            </a:r>
          </a:p>
          <a:p>
            <a:pPr marL="306910" marR="0" lvl="4" indent="0" algn="l" defTabSz="609585" rtl="0" eaLnBrk="1" fontAlgn="auto" latinLnBrk="0" hangingPunct="1">
              <a:lnSpc>
                <a:spcPct val="90000"/>
              </a:lnSpc>
              <a:spcBef>
                <a:spcPts val="1600"/>
              </a:spcBef>
              <a:spcAft>
                <a:spcPts val="0"/>
              </a:spcAft>
              <a:buClrTx/>
              <a:buSzPct val="65000"/>
              <a:buFontTx/>
              <a:buNone/>
              <a:tabLst/>
              <a:defRPr/>
            </a:pPr>
            <a:r>
              <a:rPr lang="en-US"/>
              <a:t>Fifth level</a:t>
            </a:r>
            <a:endParaRPr lang="en-US" dirty="0"/>
          </a:p>
        </p:txBody>
      </p:sp>
      <p:pic>
        <p:nvPicPr>
          <p:cNvPr id="6" name="Picture 5"/>
          <p:cNvPicPr>
            <a:picLocks noChangeAspect="1"/>
          </p:cNvPicPr>
          <p:nvPr/>
        </p:nvPicPr>
        <p:blipFill>
          <a:blip r:embed="rId2"/>
          <a:stretch>
            <a:fillRect/>
          </a:stretch>
        </p:blipFill>
        <p:spPr>
          <a:xfrm>
            <a:off x="11095568" y="1"/>
            <a:ext cx="1101269" cy="534903"/>
          </a:xfrm>
          <a:prstGeom prst="rect">
            <a:avLst/>
          </a:prstGeom>
        </p:spPr>
      </p:pic>
      <p:sp>
        <p:nvSpPr>
          <p:cNvPr id="7" name="Footer Placeholder 6"/>
          <p:cNvSpPr>
            <a:spLocks noGrp="1"/>
          </p:cNvSpPr>
          <p:nvPr>
            <p:ph type="ftr" sz="quarter" idx="11"/>
          </p:nvPr>
        </p:nvSpPr>
        <p:spPr/>
        <p:txBody>
          <a:bodyPr/>
          <a:lstStyle>
            <a:lvl1pPr>
              <a:defRPr>
                <a:latin typeface="Graphik Light"/>
                <a:cs typeface="Graphik Light"/>
              </a:defRPr>
            </a:lvl1pPr>
          </a:lstStyle>
          <a:p>
            <a:r>
              <a:rPr lang="en-US"/>
              <a:t>Prepared for [Name of Company] Month 00, 2014 — Confidential &amp; Proprietary. Jet™ is a trademark of Jet.com ©2014 </a:t>
            </a:r>
            <a:endParaRPr lang="en-US" dirty="0"/>
          </a:p>
        </p:txBody>
      </p:sp>
      <p:pic>
        <p:nvPicPr>
          <p:cNvPr id="8" name="Picture 7"/>
          <p:cNvPicPr>
            <a:picLocks noChangeAspect="1"/>
          </p:cNvPicPr>
          <p:nvPr/>
        </p:nvPicPr>
        <p:blipFill>
          <a:blip r:embed="rId2"/>
          <a:stretch>
            <a:fillRect/>
          </a:stretch>
        </p:blipFill>
        <p:spPr>
          <a:xfrm>
            <a:off x="11095568" y="1"/>
            <a:ext cx="1101269" cy="534903"/>
          </a:xfrm>
          <a:prstGeom prst="rect">
            <a:avLst/>
          </a:prstGeom>
        </p:spPr>
      </p:pic>
      <p:sp>
        <p:nvSpPr>
          <p:cNvPr id="9" name="Text Placeholder 2"/>
          <p:cNvSpPr>
            <a:spLocks noGrp="1"/>
          </p:cNvSpPr>
          <p:nvPr>
            <p:ph idx="12"/>
          </p:nvPr>
        </p:nvSpPr>
        <p:spPr>
          <a:xfrm>
            <a:off x="5704823" y="1626129"/>
            <a:ext cx="5171872" cy="4688115"/>
          </a:xfrm>
          <a:prstGeom prst="rect">
            <a:avLst/>
          </a:prstGeom>
        </p:spPr>
        <p:txBody>
          <a:bodyPr vert="horz" lIns="0" tIns="0" rIns="0" bIns="0" rtlCol="0">
            <a:noAutofit/>
          </a:bodyPr>
          <a:lstStyle>
            <a:lvl1pPr marL="306910" marR="0" indent="0" algn="l" defTabSz="609585" rtl="0" eaLnBrk="1" fontAlgn="auto" latinLnBrk="0" hangingPunct="1">
              <a:lnSpc>
                <a:spcPct val="90000"/>
              </a:lnSpc>
              <a:spcBef>
                <a:spcPts val="1467"/>
              </a:spcBef>
              <a:spcAft>
                <a:spcPts val="0"/>
              </a:spcAft>
              <a:buClrTx/>
              <a:buSzPct val="65000"/>
              <a:buFontTx/>
              <a:buNone/>
              <a:tabLst/>
              <a:defRPr sz="2667"/>
            </a:lvl1pPr>
            <a:lvl2pPr marL="306910" marR="0" indent="0" algn="l" defTabSz="609585" rtl="0" eaLnBrk="1" fontAlgn="auto" latinLnBrk="0" hangingPunct="1">
              <a:lnSpc>
                <a:spcPct val="90000"/>
              </a:lnSpc>
              <a:spcBef>
                <a:spcPts val="1467"/>
              </a:spcBef>
              <a:spcAft>
                <a:spcPts val="0"/>
              </a:spcAft>
              <a:buClrTx/>
              <a:buSzPct val="65000"/>
              <a:buFont typeface="Arial"/>
              <a:buNone/>
              <a:tabLst/>
              <a:defRPr sz="2667"/>
            </a:lvl2pPr>
            <a:lvl3pPr marL="304792" marR="0" indent="0" algn="l" defTabSz="609585" rtl="0" eaLnBrk="1" fontAlgn="auto" latinLnBrk="0" hangingPunct="1">
              <a:lnSpc>
                <a:spcPct val="90000"/>
              </a:lnSpc>
              <a:spcBef>
                <a:spcPts val="1467"/>
              </a:spcBef>
              <a:spcAft>
                <a:spcPts val="0"/>
              </a:spcAft>
              <a:buClrTx/>
              <a:buSzPct val="65000"/>
              <a:buFontTx/>
              <a:buNone/>
              <a:tabLst/>
              <a:defRPr sz="2667"/>
            </a:lvl3pPr>
            <a:lvl4pPr marL="304792" marR="0" indent="-304792" algn="l" defTabSz="609585" rtl="0" eaLnBrk="1" fontAlgn="auto" latinLnBrk="0" hangingPunct="1">
              <a:lnSpc>
                <a:spcPct val="90000"/>
              </a:lnSpc>
              <a:spcBef>
                <a:spcPts val="1467"/>
              </a:spcBef>
              <a:spcAft>
                <a:spcPts val="0"/>
              </a:spcAft>
              <a:buClrTx/>
              <a:buSzPct val="65000"/>
              <a:buFont typeface="Arial"/>
              <a:buChar char="•"/>
              <a:tabLst/>
              <a:defRPr sz="2667"/>
            </a:lvl4pPr>
            <a:lvl5pPr marL="459306" marR="0" indent="-304792" algn="l" defTabSz="609585" rtl="0" eaLnBrk="1" fontAlgn="auto" latinLnBrk="0" hangingPunct="1">
              <a:lnSpc>
                <a:spcPct val="90000"/>
              </a:lnSpc>
              <a:spcBef>
                <a:spcPts val="1467"/>
              </a:spcBef>
              <a:spcAft>
                <a:spcPts val="0"/>
              </a:spcAft>
              <a:buClrTx/>
              <a:buSzPct val="65000"/>
              <a:buFont typeface="Arial"/>
              <a:buChar char="•"/>
              <a:tabLst/>
              <a:defRPr sz="2667" baseline="0">
                <a:solidFill>
                  <a:schemeClr val="tx1"/>
                </a:solidFill>
              </a:defRPr>
            </a:lvl5pPr>
            <a:lvl6pPr marL="304792" marR="0" indent="-304792" algn="l" defTabSz="609585" rtl="0" eaLnBrk="1" fontAlgn="auto" latinLnBrk="0" hangingPunct="1">
              <a:lnSpc>
                <a:spcPct val="90000"/>
              </a:lnSpc>
              <a:spcBef>
                <a:spcPts val="1467"/>
              </a:spcBef>
              <a:spcAft>
                <a:spcPts val="0"/>
              </a:spcAft>
              <a:buClrTx/>
              <a:buSzPct val="65000"/>
              <a:buFont typeface="Arial"/>
              <a:buChar char="•"/>
              <a:tabLst/>
              <a:defRPr sz="2667"/>
            </a:lvl6pPr>
            <a:lvl7pPr>
              <a:lnSpc>
                <a:spcPct val="90000"/>
              </a:lnSpc>
              <a:spcBef>
                <a:spcPts val="1467"/>
              </a:spcBef>
              <a:buSzPct val="65000"/>
              <a:defRPr sz="2667">
                <a:solidFill>
                  <a:srgbClr val="320C67"/>
                </a:solidFill>
                <a:latin typeface="+mj-lt"/>
              </a:defRPr>
            </a:lvl7pPr>
            <a:lvl8pPr marL="304792" marR="0" indent="-304792" algn="l" defTabSz="609585" rtl="0" eaLnBrk="1" fontAlgn="auto" latinLnBrk="0" hangingPunct="1">
              <a:lnSpc>
                <a:spcPct val="90000"/>
              </a:lnSpc>
              <a:spcBef>
                <a:spcPts val="1467"/>
              </a:spcBef>
              <a:spcAft>
                <a:spcPts val="0"/>
              </a:spcAft>
              <a:buClrTx/>
              <a:buSzPct val="65000"/>
              <a:buFont typeface="+mj-lt"/>
              <a:buAutoNum type="arabicPeriod"/>
              <a:tabLst/>
              <a:defRPr sz="2667">
                <a:latin typeface="+mn-lt"/>
              </a:defRPr>
            </a:lvl8pPr>
            <a:lvl9pPr marL="304792" marR="0" indent="-304792" algn="l" defTabSz="609585" rtl="0" eaLnBrk="1" fontAlgn="auto" latinLnBrk="0" hangingPunct="1">
              <a:lnSpc>
                <a:spcPct val="90000"/>
              </a:lnSpc>
              <a:spcBef>
                <a:spcPts val="1467"/>
              </a:spcBef>
              <a:spcAft>
                <a:spcPts val="0"/>
              </a:spcAft>
              <a:buClrTx/>
              <a:buSzPct val="65000"/>
              <a:buFont typeface="+mj-lt"/>
              <a:buAutoNum type="arabicPeriod"/>
              <a:tabLst/>
              <a:defRPr sz="2667">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68221038"/>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ULLETS SMALL 2 Column">
    <p:spTree>
      <p:nvGrpSpPr>
        <p:cNvPr id="1" name=""/>
        <p:cNvGrpSpPr/>
        <p:nvPr/>
      </p:nvGrpSpPr>
      <p:grpSpPr>
        <a:xfrm>
          <a:off x="0" y="0"/>
          <a:ext cx="0" cy="0"/>
          <a:chOff x="0" y="0"/>
          <a:chExt cx="0" cy="0"/>
        </a:xfrm>
      </p:grpSpPr>
      <p:sp>
        <p:nvSpPr>
          <p:cNvPr id="2" name="Title 1"/>
          <p:cNvSpPr>
            <a:spLocks noGrp="1"/>
          </p:cNvSpPr>
          <p:nvPr>
            <p:ph type="title"/>
          </p:nvPr>
        </p:nvSpPr>
        <p:spPr/>
        <p:txBody>
          <a:bodyPr rIns="0"/>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140C3555-6952-7840-AB99-0A7EBD31E745}" type="slidenum">
              <a:rPr lang="en-US" smtClean="0"/>
              <a:pPr/>
              <a:t>‹#›</a:t>
            </a:fld>
            <a:endParaRPr lang="en-US" dirty="0"/>
          </a:p>
        </p:txBody>
      </p:sp>
      <p:sp>
        <p:nvSpPr>
          <p:cNvPr id="5" name="Text Placeholder 2"/>
          <p:cNvSpPr>
            <a:spLocks noGrp="1"/>
          </p:cNvSpPr>
          <p:nvPr>
            <p:ph idx="1"/>
          </p:nvPr>
        </p:nvSpPr>
        <p:spPr>
          <a:xfrm>
            <a:off x="311757" y="1626135"/>
            <a:ext cx="5182051" cy="4693920"/>
          </a:xfrm>
          <a:prstGeom prst="rect">
            <a:avLst/>
          </a:prstGeom>
        </p:spPr>
        <p:txBody>
          <a:bodyPr vert="horz" lIns="0" tIns="0" rIns="0" bIns="0" rtlCol="0">
            <a:noAutofit/>
          </a:bodyPr>
          <a:lstStyle>
            <a:lvl1pPr>
              <a:spcBef>
                <a:spcPts val="1333"/>
              </a:spcBef>
              <a:defRPr sz="2133"/>
            </a:lvl1pPr>
            <a:lvl2pPr>
              <a:spcBef>
                <a:spcPts val="1333"/>
              </a:spcBef>
              <a:defRPr sz="2133"/>
            </a:lvl2pPr>
            <a:lvl3pPr>
              <a:spcBef>
                <a:spcPts val="1333"/>
              </a:spcBef>
              <a:defRPr sz="2133">
                <a:solidFill>
                  <a:schemeClr val="accent1"/>
                </a:solidFill>
              </a:defRPr>
            </a:lvl3pPr>
            <a:lvl4pPr>
              <a:spcBef>
                <a:spcPts val="1333"/>
              </a:spcBef>
              <a:defRPr sz="2133"/>
            </a:lvl4pPr>
            <a:lvl5pPr>
              <a:spcBef>
                <a:spcPts val="1333"/>
              </a:spcBef>
              <a:defRPr sz="2133">
                <a:solidFill>
                  <a:srgbClr val="320C67"/>
                </a:solidFill>
              </a:defRPr>
            </a:lvl5pPr>
            <a:lvl6pPr>
              <a:spcBef>
                <a:spcPts val="1333"/>
              </a:spcBef>
              <a:defRPr sz="2133"/>
            </a:lvl6pPr>
            <a:lvl7pPr>
              <a:spcBef>
                <a:spcPts val="1333"/>
              </a:spcBef>
              <a:defRPr sz="2133"/>
            </a:lvl7pPr>
            <a:lvl8pPr>
              <a:spcBef>
                <a:spcPts val="1333"/>
              </a:spcBef>
              <a:defRPr sz="2133">
                <a:latin typeface="+mn-lt"/>
              </a:defRPr>
            </a:lvl8pPr>
            <a:lvl9pPr>
              <a:spcBef>
                <a:spcPts val="1333"/>
              </a:spcBef>
              <a:defRPr sz="2133">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p:nvPicPr>
        <p:blipFill>
          <a:blip r:embed="rId2"/>
          <a:stretch>
            <a:fillRect/>
          </a:stretch>
        </p:blipFill>
        <p:spPr>
          <a:xfrm>
            <a:off x="11095568" y="1"/>
            <a:ext cx="1101269" cy="534903"/>
          </a:xfrm>
          <a:prstGeom prst="rect">
            <a:avLst/>
          </a:prstGeom>
        </p:spPr>
      </p:pic>
      <p:sp>
        <p:nvSpPr>
          <p:cNvPr id="7" name="Footer Placeholder 6"/>
          <p:cNvSpPr>
            <a:spLocks noGrp="1"/>
          </p:cNvSpPr>
          <p:nvPr>
            <p:ph type="ftr" sz="quarter" idx="11"/>
          </p:nvPr>
        </p:nvSpPr>
        <p:spPr/>
        <p:txBody>
          <a:bodyPr/>
          <a:lstStyle>
            <a:lvl1pPr>
              <a:defRPr>
                <a:latin typeface="Graphik Light"/>
                <a:cs typeface="Graphik Light"/>
              </a:defRPr>
            </a:lvl1pPr>
          </a:lstStyle>
          <a:p>
            <a:r>
              <a:rPr lang="en-US"/>
              <a:t>Prepared for [Name of Company] Month 00, 2014 — Confidential &amp; Proprietary. Jet™ is a trademark of Jet.com ©2014 </a:t>
            </a:r>
            <a:endParaRPr lang="en-US" dirty="0"/>
          </a:p>
        </p:txBody>
      </p:sp>
      <p:pic>
        <p:nvPicPr>
          <p:cNvPr id="8" name="Picture 7"/>
          <p:cNvPicPr>
            <a:picLocks noChangeAspect="1"/>
          </p:cNvPicPr>
          <p:nvPr/>
        </p:nvPicPr>
        <p:blipFill>
          <a:blip r:embed="rId2"/>
          <a:stretch>
            <a:fillRect/>
          </a:stretch>
        </p:blipFill>
        <p:spPr>
          <a:xfrm>
            <a:off x="11095568" y="1"/>
            <a:ext cx="1101269" cy="534903"/>
          </a:xfrm>
          <a:prstGeom prst="rect">
            <a:avLst/>
          </a:prstGeom>
        </p:spPr>
      </p:pic>
      <p:sp>
        <p:nvSpPr>
          <p:cNvPr id="9" name="Text Placeholder 2"/>
          <p:cNvSpPr>
            <a:spLocks noGrp="1"/>
          </p:cNvSpPr>
          <p:nvPr>
            <p:ph idx="12"/>
          </p:nvPr>
        </p:nvSpPr>
        <p:spPr>
          <a:xfrm>
            <a:off x="5704814" y="1626135"/>
            <a:ext cx="5182051" cy="4693920"/>
          </a:xfrm>
          <a:prstGeom prst="rect">
            <a:avLst/>
          </a:prstGeom>
        </p:spPr>
        <p:txBody>
          <a:bodyPr vert="horz" lIns="0" tIns="0" rIns="0" bIns="0" rtlCol="0">
            <a:noAutofit/>
          </a:bodyPr>
          <a:lstStyle>
            <a:lvl1pPr>
              <a:spcBef>
                <a:spcPts val="1333"/>
              </a:spcBef>
              <a:defRPr sz="2133"/>
            </a:lvl1pPr>
            <a:lvl2pPr>
              <a:spcBef>
                <a:spcPts val="1333"/>
              </a:spcBef>
              <a:defRPr sz="2133"/>
            </a:lvl2pPr>
            <a:lvl3pPr>
              <a:spcBef>
                <a:spcPts val="1333"/>
              </a:spcBef>
              <a:defRPr sz="2133">
                <a:solidFill>
                  <a:schemeClr val="accent1"/>
                </a:solidFill>
              </a:defRPr>
            </a:lvl3pPr>
            <a:lvl4pPr>
              <a:spcBef>
                <a:spcPts val="1333"/>
              </a:spcBef>
              <a:defRPr sz="2133"/>
            </a:lvl4pPr>
            <a:lvl5pPr>
              <a:spcBef>
                <a:spcPts val="1333"/>
              </a:spcBef>
              <a:defRPr sz="2133">
                <a:solidFill>
                  <a:srgbClr val="320C67"/>
                </a:solidFill>
              </a:defRPr>
            </a:lvl5pPr>
            <a:lvl6pPr>
              <a:spcBef>
                <a:spcPts val="1333"/>
              </a:spcBef>
              <a:defRPr sz="2133"/>
            </a:lvl6pPr>
            <a:lvl7pPr>
              <a:spcBef>
                <a:spcPts val="1333"/>
              </a:spcBef>
              <a:defRPr sz="2133"/>
            </a:lvl7pPr>
            <a:lvl8pPr>
              <a:spcBef>
                <a:spcPts val="1333"/>
              </a:spcBef>
              <a:defRPr sz="2133">
                <a:latin typeface="+mn-lt"/>
              </a:defRPr>
            </a:lvl8pPr>
            <a:lvl9pPr>
              <a:spcBef>
                <a:spcPts val="1333"/>
              </a:spcBef>
              <a:defRPr sz="2133">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85149591"/>
      </p:ext>
    </p:extLst>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ULLETS BIG + Image">
    <p:spTree>
      <p:nvGrpSpPr>
        <p:cNvPr id="1" name=""/>
        <p:cNvGrpSpPr/>
        <p:nvPr/>
      </p:nvGrpSpPr>
      <p:grpSpPr>
        <a:xfrm>
          <a:off x="0" y="0"/>
          <a:ext cx="0" cy="0"/>
          <a:chOff x="0" y="0"/>
          <a:chExt cx="0" cy="0"/>
        </a:xfrm>
      </p:grpSpPr>
      <p:sp>
        <p:nvSpPr>
          <p:cNvPr id="2" name="Title 1"/>
          <p:cNvSpPr>
            <a:spLocks noGrp="1"/>
          </p:cNvSpPr>
          <p:nvPr>
            <p:ph type="title"/>
          </p:nvPr>
        </p:nvSpPr>
        <p:spPr/>
        <p:txBody>
          <a:bodyPr rIns="0"/>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140C3555-6952-7840-AB99-0A7EBD31E745}" type="slidenum">
              <a:rPr lang="en-US" smtClean="0"/>
              <a:pPr/>
              <a:t>‹#›</a:t>
            </a:fld>
            <a:endParaRPr lang="en-US" dirty="0"/>
          </a:p>
        </p:txBody>
      </p:sp>
      <p:sp>
        <p:nvSpPr>
          <p:cNvPr id="5" name="Text Placeholder 2"/>
          <p:cNvSpPr>
            <a:spLocks noGrp="1"/>
          </p:cNvSpPr>
          <p:nvPr>
            <p:ph idx="1"/>
          </p:nvPr>
        </p:nvSpPr>
        <p:spPr>
          <a:xfrm>
            <a:off x="311759" y="1626129"/>
            <a:ext cx="5181599" cy="4688115"/>
          </a:xfrm>
          <a:prstGeom prst="rect">
            <a:avLst/>
          </a:prstGeom>
        </p:spPr>
        <p:txBody>
          <a:bodyPr vert="horz" lIns="0" tIns="0" rIns="0" bIns="0" rtlCol="0">
            <a:noAutofit/>
          </a:bodyPr>
          <a:lstStyle>
            <a:lvl1pPr marL="306910" marR="0" indent="0" algn="l" defTabSz="609585" rtl="0" eaLnBrk="1" fontAlgn="auto" latinLnBrk="0" hangingPunct="1">
              <a:lnSpc>
                <a:spcPct val="90000"/>
              </a:lnSpc>
              <a:spcBef>
                <a:spcPts val="1467"/>
              </a:spcBef>
              <a:spcAft>
                <a:spcPts val="0"/>
              </a:spcAft>
              <a:buClrTx/>
              <a:buSzPct val="65000"/>
              <a:buFontTx/>
              <a:buNone/>
              <a:tabLst/>
              <a:defRPr sz="2667"/>
            </a:lvl1pPr>
            <a:lvl2pPr marL="306910" marR="0" indent="0" algn="l" defTabSz="609585" rtl="0" eaLnBrk="1" fontAlgn="auto" latinLnBrk="0" hangingPunct="1">
              <a:lnSpc>
                <a:spcPct val="90000"/>
              </a:lnSpc>
              <a:spcBef>
                <a:spcPts val="1467"/>
              </a:spcBef>
              <a:spcAft>
                <a:spcPts val="0"/>
              </a:spcAft>
              <a:buClrTx/>
              <a:buSzPct val="65000"/>
              <a:buFont typeface="Arial"/>
              <a:buNone/>
              <a:tabLst/>
              <a:defRPr sz="2667"/>
            </a:lvl2pPr>
            <a:lvl3pPr marL="304792" marR="0" indent="0" algn="l" defTabSz="609585" rtl="0" eaLnBrk="1" fontAlgn="auto" latinLnBrk="0" hangingPunct="1">
              <a:lnSpc>
                <a:spcPct val="90000"/>
              </a:lnSpc>
              <a:spcBef>
                <a:spcPts val="1467"/>
              </a:spcBef>
              <a:spcAft>
                <a:spcPts val="0"/>
              </a:spcAft>
              <a:buClrTx/>
              <a:buSzPct val="65000"/>
              <a:buFontTx/>
              <a:buNone/>
              <a:tabLst/>
              <a:defRPr sz="2667"/>
            </a:lvl3pPr>
            <a:lvl4pPr marL="304792" marR="0" indent="-304792" algn="l" defTabSz="609585" rtl="0" eaLnBrk="1" fontAlgn="auto" latinLnBrk="0" hangingPunct="1">
              <a:lnSpc>
                <a:spcPct val="90000"/>
              </a:lnSpc>
              <a:spcBef>
                <a:spcPts val="1467"/>
              </a:spcBef>
              <a:spcAft>
                <a:spcPts val="0"/>
              </a:spcAft>
              <a:buClrTx/>
              <a:buSzPct val="65000"/>
              <a:buFont typeface="Arial"/>
              <a:buChar char="•"/>
              <a:tabLst/>
              <a:defRPr sz="2667"/>
            </a:lvl4pPr>
            <a:lvl5pPr marL="615935" marR="0" indent="-304792" algn="l" defTabSz="609585" rtl="0" eaLnBrk="1" fontAlgn="auto" latinLnBrk="0" hangingPunct="1">
              <a:lnSpc>
                <a:spcPct val="90000"/>
              </a:lnSpc>
              <a:spcBef>
                <a:spcPts val="1467"/>
              </a:spcBef>
              <a:spcAft>
                <a:spcPts val="0"/>
              </a:spcAft>
              <a:buClrTx/>
              <a:buSzPct val="65000"/>
              <a:buFont typeface="Arial"/>
              <a:buChar char="•"/>
              <a:tabLst/>
              <a:defRPr sz="2667" baseline="0">
                <a:solidFill>
                  <a:srgbClr val="320C67"/>
                </a:solidFill>
              </a:defRPr>
            </a:lvl5pPr>
            <a:lvl6pPr marL="304792" marR="0" indent="-304792" algn="l" defTabSz="609585" rtl="0" eaLnBrk="1" fontAlgn="auto" latinLnBrk="0" hangingPunct="1">
              <a:lnSpc>
                <a:spcPct val="90000"/>
              </a:lnSpc>
              <a:spcBef>
                <a:spcPts val="1467"/>
              </a:spcBef>
              <a:spcAft>
                <a:spcPts val="0"/>
              </a:spcAft>
              <a:buClrTx/>
              <a:buSzPct val="65000"/>
              <a:buFont typeface="Arial"/>
              <a:buChar char="•"/>
              <a:tabLst/>
              <a:defRPr sz="2667"/>
            </a:lvl6pPr>
            <a:lvl7pPr>
              <a:lnSpc>
                <a:spcPct val="90000"/>
              </a:lnSpc>
              <a:spcBef>
                <a:spcPts val="1467"/>
              </a:spcBef>
              <a:buSzPct val="65000"/>
              <a:defRPr sz="2667">
                <a:solidFill>
                  <a:schemeClr val="tx1"/>
                </a:solidFill>
                <a:latin typeface="+mj-lt"/>
              </a:defRPr>
            </a:lvl7pPr>
            <a:lvl8pPr marL="615935" marR="0" indent="-304792" algn="l" defTabSz="609585" rtl="0" eaLnBrk="1" fontAlgn="auto" latinLnBrk="0" hangingPunct="1">
              <a:lnSpc>
                <a:spcPct val="90000"/>
              </a:lnSpc>
              <a:spcBef>
                <a:spcPts val="1467"/>
              </a:spcBef>
              <a:spcAft>
                <a:spcPts val="0"/>
              </a:spcAft>
              <a:buClrTx/>
              <a:buSzPct val="65000"/>
              <a:buFont typeface="+mj-lt"/>
              <a:buAutoNum type="arabicPeriod"/>
              <a:tabLst/>
              <a:defRPr sz="2667">
                <a:latin typeface="+mn-lt"/>
              </a:defRPr>
            </a:lvl8pPr>
            <a:lvl9pPr marL="615935" marR="0" indent="-304792" algn="l" defTabSz="609585" rtl="0" eaLnBrk="1" fontAlgn="auto" latinLnBrk="0" hangingPunct="1">
              <a:lnSpc>
                <a:spcPct val="90000"/>
              </a:lnSpc>
              <a:spcBef>
                <a:spcPts val="1467"/>
              </a:spcBef>
              <a:spcAft>
                <a:spcPts val="0"/>
              </a:spcAft>
              <a:buClrTx/>
              <a:buSzPct val="65000"/>
              <a:buFont typeface="+mj-lt"/>
              <a:buAutoNum type="arabicPeriod"/>
              <a:tabLst/>
              <a:defRPr sz="2667">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p:nvPicPr>
        <p:blipFill>
          <a:blip r:embed="rId2"/>
          <a:stretch>
            <a:fillRect/>
          </a:stretch>
        </p:blipFill>
        <p:spPr>
          <a:xfrm>
            <a:off x="11095568" y="1"/>
            <a:ext cx="1101269" cy="534903"/>
          </a:xfrm>
          <a:prstGeom prst="rect">
            <a:avLst/>
          </a:prstGeom>
        </p:spPr>
      </p:pic>
      <p:sp>
        <p:nvSpPr>
          <p:cNvPr id="7" name="Footer Placeholder 6"/>
          <p:cNvSpPr>
            <a:spLocks noGrp="1"/>
          </p:cNvSpPr>
          <p:nvPr>
            <p:ph type="ftr" sz="quarter" idx="11"/>
          </p:nvPr>
        </p:nvSpPr>
        <p:spPr/>
        <p:txBody>
          <a:bodyPr/>
          <a:lstStyle>
            <a:lvl1pPr>
              <a:defRPr>
                <a:latin typeface="Graphik Light"/>
                <a:cs typeface="Graphik Light"/>
              </a:defRPr>
            </a:lvl1pPr>
          </a:lstStyle>
          <a:p>
            <a:r>
              <a:rPr lang="en-US"/>
              <a:t>Prepared for [Name of Company] Month 00, 2014 — Confidential &amp; Proprietary. Jet™ is a trademark of Jet.com ©2014 </a:t>
            </a:r>
            <a:endParaRPr lang="en-US" dirty="0"/>
          </a:p>
        </p:txBody>
      </p:sp>
      <p:pic>
        <p:nvPicPr>
          <p:cNvPr id="8" name="Picture 7"/>
          <p:cNvPicPr>
            <a:picLocks noChangeAspect="1"/>
          </p:cNvPicPr>
          <p:nvPr/>
        </p:nvPicPr>
        <p:blipFill>
          <a:blip r:embed="rId2"/>
          <a:stretch>
            <a:fillRect/>
          </a:stretch>
        </p:blipFill>
        <p:spPr>
          <a:xfrm>
            <a:off x="11095568" y="1"/>
            <a:ext cx="1101269" cy="534903"/>
          </a:xfrm>
          <a:prstGeom prst="rect">
            <a:avLst/>
          </a:prstGeom>
        </p:spPr>
      </p:pic>
      <p:sp>
        <p:nvSpPr>
          <p:cNvPr id="10" name="Picture Placeholder 9"/>
          <p:cNvSpPr>
            <a:spLocks noGrp="1"/>
          </p:cNvSpPr>
          <p:nvPr>
            <p:ph type="pic" sz="quarter" idx="12" hasCustomPrompt="1"/>
          </p:nvPr>
        </p:nvSpPr>
        <p:spPr>
          <a:xfrm>
            <a:off x="5704058" y="1626136"/>
            <a:ext cx="5181599" cy="4693665"/>
          </a:xfrm>
        </p:spPr>
        <p:txBody>
          <a:bodyPr rIns="0" anchor="ctr"/>
          <a:lstStyle>
            <a:lvl1pPr algn="ctr">
              <a:spcBef>
                <a:spcPts val="1467"/>
              </a:spcBef>
              <a:defRPr sz="2667">
                <a:solidFill>
                  <a:schemeClr val="bg2"/>
                </a:solidFill>
                <a:latin typeface="Graphik Black"/>
                <a:cs typeface="Graphik Black"/>
              </a:defRPr>
            </a:lvl1pPr>
          </a:lstStyle>
          <a:p>
            <a:r>
              <a:rPr lang="en-US" dirty="0"/>
              <a:t>Click icon </a:t>
            </a:r>
            <a:br>
              <a:rPr lang="en-US" dirty="0"/>
            </a:br>
            <a:br>
              <a:rPr lang="en-US" dirty="0"/>
            </a:br>
            <a:r>
              <a:rPr lang="en-US" dirty="0"/>
              <a:t>to add picture</a:t>
            </a:r>
          </a:p>
        </p:txBody>
      </p:sp>
    </p:spTree>
    <p:extLst>
      <p:ext uri="{BB962C8B-B14F-4D97-AF65-F5344CB8AC3E}">
        <p14:creationId xmlns:p14="http://schemas.microsoft.com/office/powerpoint/2010/main" val="3697770833"/>
      </p:ext>
    </p:extLst>
  </p:cSld>
  <p:clrMapOvr>
    <a:masterClrMapping/>
  </p:clrMapOvr>
  <p:hf sldNum="0"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ULLETS SMALL + Image">
    <p:spTree>
      <p:nvGrpSpPr>
        <p:cNvPr id="1" name=""/>
        <p:cNvGrpSpPr/>
        <p:nvPr/>
      </p:nvGrpSpPr>
      <p:grpSpPr>
        <a:xfrm>
          <a:off x="0" y="0"/>
          <a:ext cx="0" cy="0"/>
          <a:chOff x="0" y="0"/>
          <a:chExt cx="0" cy="0"/>
        </a:xfrm>
      </p:grpSpPr>
      <p:sp>
        <p:nvSpPr>
          <p:cNvPr id="2" name="Title 1"/>
          <p:cNvSpPr>
            <a:spLocks noGrp="1"/>
          </p:cNvSpPr>
          <p:nvPr>
            <p:ph type="title"/>
          </p:nvPr>
        </p:nvSpPr>
        <p:spPr>
          <a:xfrm>
            <a:off x="311756" y="300567"/>
            <a:ext cx="9994749" cy="1143000"/>
          </a:xfrm>
        </p:spPr>
        <p:txBody>
          <a:bodyPr rIns="0"/>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140C3555-6952-7840-AB99-0A7EBD31E745}" type="slidenum">
              <a:rPr lang="en-US" smtClean="0"/>
              <a:pPr/>
              <a:t>‹#›</a:t>
            </a:fld>
            <a:endParaRPr lang="en-US" dirty="0"/>
          </a:p>
        </p:txBody>
      </p:sp>
      <p:sp>
        <p:nvSpPr>
          <p:cNvPr id="5" name="Text Placeholder 2"/>
          <p:cNvSpPr>
            <a:spLocks noGrp="1"/>
          </p:cNvSpPr>
          <p:nvPr>
            <p:ph idx="1"/>
          </p:nvPr>
        </p:nvSpPr>
        <p:spPr>
          <a:xfrm>
            <a:off x="311758" y="1626135"/>
            <a:ext cx="5181599" cy="4689588"/>
          </a:xfrm>
          <a:prstGeom prst="rect">
            <a:avLst/>
          </a:prstGeom>
        </p:spPr>
        <p:txBody>
          <a:bodyPr vert="horz" lIns="0" tIns="0" rIns="0" bIns="0" rtlCol="0">
            <a:noAutofit/>
          </a:bodyPr>
          <a:lstStyle>
            <a:lvl1pPr>
              <a:spcBef>
                <a:spcPts val="1333"/>
              </a:spcBef>
              <a:defRPr sz="2133"/>
            </a:lvl1pPr>
            <a:lvl2pPr>
              <a:spcBef>
                <a:spcPts val="1333"/>
              </a:spcBef>
              <a:defRPr sz="2133"/>
            </a:lvl2pPr>
            <a:lvl3pPr>
              <a:spcBef>
                <a:spcPts val="1333"/>
              </a:spcBef>
              <a:defRPr sz="2133">
                <a:solidFill>
                  <a:schemeClr val="accent1"/>
                </a:solidFill>
              </a:defRPr>
            </a:lvl3pPr>
            <a:lvl4pPr>
              <a:spcBef>
                <a:spcPts val="1333"/>
              </a:spcBef>
              <a:defRPr sz="2133"/>
            </a:lvl4pPr>
            <a:lvl5pPr>
              <a:spcBef>
                <a:spcPts val="1333"/>
              </a:spcBef>
              <a:defRPr sz="2133">
                <a:solidFill>
                  <a:schemeClr val="tx1"/>
                </a:solidFill>
              </a:defRPr>
            </a:lvl5pPr>
            <a:lvl6pPr>
              <a:spcBef>
                <a:spcPts val="1333"/>
              </a:spcBef>
              <a:defRPr sz="2133"/>
            </a:lvl6pPr>
            <a:lvl7pPr>
              <a:spcBef>
                <a:spcPts val="1333"/>
              </a:spcBef>
              <a:defRPr sz="2133"/>
            </a:lvl7pPr>
            <a:lvl8pPr>
              <a:spcBef>
                <a:spcPts val="1333"/>
              </a:spcBef>
              <a:defRPr sz="2133">
                <a:latin typeface="+mn-lt"/>
              </a:defRPr>
            </a:lvl8pPr>
            <a:lvl9pPr>
              <a:spcBef>
                <a:spcPts val="1333"/>
              </a:spcBef>
              <a:defRPr sz="2133">
                <a:latin typeface="+mj-l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p:nvPicPr>
        <p:blipFill>
          <a:blip r:embed="rId2"/>
          <a:stretch>
            <a:fillRect/>
          </a:stretch>
        </p:blipFill>
        <p:spPr>
          <a:xfrm>
            <a:off x="11095568" y="1"/>
            <a:ext cx="1101269" cy="534903"/>
          </a:xfrm>
          <a:prstGeom prst="rect">
            <a:avLst/>
          </a:prstGeom>
        </p:spPr>
      </p:pic>
      <p:sp>
        <p:nvSpPr>
          <p:cNvPr id="7" name="Footer Placeholder 6"/>
          <p:cNvSpPr>
            <a:spLocks noGrp="1"/>
          </p:cNvSpPr>
          <p:nvPr>
            <p:ph type="ftr" sz="quarter" idx="11"/>
          </p:nvPr>
        </p:nvSpPr>
        <p:spPr/>
        <p:txBody>
          <a:bodyPr/>
          <a:lstStyle>
            <a:lvl1pPr>
              <a:defRPr>
                <a:latin typeface="Graphik Light"/>
                <a:cs typeface="Graphik Light"/>
              </a:defRPr>
            </a:lvl1pPr>
          </a:lstStyle>
          <a:p>
            <a:r>
              <a:rPr lang="en-US"/>
              <a:t>Prepared for [Name of Company] Month 00, 2014 — Confidential &amp; Proprietary. Jet™ is a trademark of Jet.com ©2014 </a:t>
            </a:r>
            <a:endParaRPr lang="en-US" dirty="0"/>
          </a:p>
        </p:txBody>
      </p:sp>
      <p:pic>
        <p:nvPicPr>
          <p:cNvPr id="8" name="Picture 7"/>
          <p:cNvPicPr>
            <a:picLocks noChangeAspect="1"/>
          </p:cNvPicPr>
          <p:nvPr/>
        </p:nvPicPr>
        <p:blipFill>
          <a:blip r:embed="rId2"/>
          <a:stretch>
            <a:fillRect/>
          </a:stretch>
        </p:blipFill>
        <p:spPr>
          <a:xfrm>
            <a:off x="11095568" y="1"/>
            <a:ext cx="1101269" cy="534903"/>
          </a:xfrm>
          <a:prstGeom prst="rect">
            <a:avLst/>
          </a:prstGeom>
        </p:spPr>
      </p:pic>
      <p:sp>
        <p:nvSpPr>
          <p:cNvPr id="10" name="Picture Placeholder 9"/>
          <p:cNvSpPr>
            <a:spLocks noGrp="1"/>
          </p:cNvSpPr>
          <p:nvPr>
            <p:ph type="pic" sz="quarter" idx="12" hasCustomPrompt="1"/>
          </p:nvPr>
        </p:nvSpPr>
        <p:spPr>
          <a:xfrm>
            <a:off x="5704055" y="1626136"/>
            <a:ext cx="5181599" cy="4693665"/>
          </a:xfrm>
        </p:spPr>
        <p:txBody>
          <a:bodyPr rIns="0" anchor="ctr"/>
          <a:lstStyle>
            <a:lvl1pPr algn="ctr">
              <a:defRPr sz="2667">
                <a:solidFill>
                  <a:schemeClr val="bg2"/>
                </a:solidFill>
                <a:latin typeface="Graphik Black"/>
                <a:cs typeface="Graphik Black"/>
              </a:defRPr>
            </a:lvl1pPr>
          </a:lstStyle>
          <a:p>
            <a:r>
              <a:rPr lang="en-US" dirty="0"/>
              <a:t>Click icon </a:t>
            </a:r>
            <a:br>
              <a:rPr lang="en-US" dirty="0"/>
            </a:br>
            <a:br>
              <a:rPr lang="en-US" dirty="0"/>
            </a:br>
            <a:r>
              <a:rPr lang="en-US" dirty="0"/>
              <a:t>to add picture</a:t>
            </a:r>
          </a:p>
        </p:txBody>
      </p:sp>
    </p:spTree>
    <p:extLst>
      <p:ext uri="{BB962C8B-B14F-4D97-AF65-F5344CB8AC3E}">
        <p14:creationId xmlns:p14="http://schemas.microsoft.com/office/powerpoint/2010/main" val="2136056429"/>
      </p:ext>
    </p:extLst>
  </p:cSld>
  <p:clrMapOvr>
    <a:masterClrMapping/>
  </p:clrMapOvr>
  <p:hf sldNum="0"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9664033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50040588"/>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226292167"/>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Small title - half page (whit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202356"/>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3268474"/>
      </p:ext>
    </p:extLst>
  </p:cSld>
  <p:clrMapOvr>
    <a:masterClrMapping/>
  </p:clrMapOvr>
  <p:transition>
    <p:fade/>
  </p:transition>
  <p:extLst mod="1">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9615808"/>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34962519"/>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Cover/Divider Gray Cobranded">
    <p:bg>
      <p:bgPr>
        <a:solidFill>
          <a:schemeClr val="tx1"/>
        </a:solidFill>
        <a:effectLst/>
      </p:bgPr>
    </p:bg>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1952846" y="1860489"/>
            <a:ext cx="8599040" cy="2303916"/>
          </a:xfrm>
        </p:spPr>
        <p:txBody>
          <a:bodyPr wrap="square" lIns="457200" rIns="457200" anchor="b">
            <a:noAutofit/>
          </a:bodyPr>
          <a:lstStyle>
            <a:lvl1pPr marL="0" indent="0" algn="ctr">
              <a:lnSpc>
                <a:spcPct val="85000"/>
              </a:lnSpc>
              <a:defRPr sz="7200" b="1" i="0" cap="none" baseline="0">
                <a:solidFill>
                  <a:schemeClr val="bg1"/>
                </a:solidFill>
                <a:latin typeface="+mj-lt"/>
                <a:ea typeface="Calibri Light" charset="0"/>
                <a:cs typeface="Calibri Light" charset="0"/>
              </a:defRPr>
            </a:lvl1pPr>
          </a:lstStyle>
          <a:p>
            <a:r>
              <a:rPr lang="en-US" dirty="0"/>
              <a:t>Click to edit title</a:t>
            </a:r>
          </a:p>
        </p:txBody>
      </p:sp>
      <p:sp>
        <p:nvSpPr>
          <p:cNvPr id="37" name="Text Placeholder 36"/>
          <p:cNvSpPr>
            <a:spLocks noGrp="1"/>
          </p:cNvSpPr>
          <p:nvPr>
            <p:ph type="body" sz="quarter" idx="10" hasCustomPrompt="1"/>
          </p:nvPr>
        </p:nvSpPr>
        <p:spPr>
          <a:xfrm>
            <a:off x="1952846" y="4164405"/>
            <a:ext cx="8599040" cy="943881"/>
          </a:xfrm>
        </p:spPr>
        <p:txBody>
          <a:bodyPr tIns="0"/>
          <a:lstStyle>
            <a:lvl1pPr algn="ctr">
              <a:defRPr sz="2400">
                <a:solidFill>
                  <a:schemeClr val="bg1"/>
                </a:solidFill>
              </a:defRPr>
            </a:lvl1pPr>
          </a:lstStyle>
          <a:p>
            <a:pPr lvl="0"/>
            <a:r>
              <a:rPr lang="en-US" dirty="0"/>
              <a:t>Click to edit sub</a:t>
            </a:r>
          </a:p>
        </p:txBody>
      </p:sp>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352283"/>
            <a:ext cx="1843592" cy="4141180"/>
          </a:xfrm>
          <a:prstGeom prst="rect">
            <a:avLst/>
          </a:prstGeom>
        </p:spPr>
      </p:pic>
      <p:pic>
        <p:nvPicPr>
          <p:cNvPr id="3" name="Picture 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48406" y="1352283"/>
            <a:ext cx="1843594" cy="4141180"/>
          </a:xfrm>
          <a:prstGeom prst="rect">
            <a:avLst/>
          </a:prstGeom>
        </p:spPr>
      </p:pic>
    </p:spTree>
    <p:extLst>
      <p:ext uri="{BB962C8B-B14F-4D97-AF65-F5344CB8AC3E}">
        <p14:creationId xmlns:p14="http://schemas.microsoft.com/office/powerpoint/2010/main" val="822074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mod="1">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 half page (whit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emf"/><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image" Target="../media/image1.emf"/><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theme" Target="../theme/theme2.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6"/>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77" r:id="rId1"/>
    <p:sldLayoutId id="2147484648" r:id="rId2"/>
    <p:sldLayoutId id="2147484240" r:id="rId3"/>
    <p:sldLayoutId id="2147484241" r:id="rId4"/>
    <p:sldLayoutId id="2147484474" r:id="rId5"/>
    <p:sldLayoutId id="2147484245" r:id="rId6"/>
    <p:sldLayoutId id="2147484247" r:id="rId7"/>
    <p:sldLayoutId id="2147484639" r:id="rId8"/>
    <p:sldLayoutId id="2147484603" r:id="rId9"/>
    <p:sldLayoutId id="2147484649" r:id="rId10"/>
    <p:sldLayoutId id="2147484645" r:id="rId11"/>
    <p:sldLayoutId id="2147484646" r:id="rId12"/>
    <p:sldLayoutId id="2147484647" r:id="rId13"/>
    <p:sldLayoutId id="2147484249" r:id="rId14"/>
    <p:sldLayoutId id="2147484640" r:id="rId15"/>
    <p:sldLayoutId id="2147484582" r:id="rId16"/>
    <p:sldLayoutId id="2147484641" r:id="rId17"/>
    <p:sldLayoutId id="2147484584" r:id="rId18"/>
    <p:sldLayoutId id="2147484583" r:id="rId19"/>
    <p:sldLayoutId id="2147484256" r:id="rId20"/>
    <p:sldLayoutId id="2147484257" r:id="rId21"/>
    <p:sldLayoutId id="2147484585" r:id="rId22"/>
    <p:sldLayoutId id="2147484299" r:id="rId23"/>
    <p:sldLayoutId id="2147484263" r:id="rId24"/>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1759" y="300567"/>
            <a:ext cx="9998301" cy="1143000"/>
          </a:xfrm>
          <a:prstGeom prst="rect">
            <a:avLst/>
          </a:prstGeom>
        </p:spPr>
        <p:txBody>
          <a:bodyPr vert="horz" lIns="0" tIns="0" rIns="0" bIns="0" rtlCol="0" anchor="t">
            <a:noAutofit/>
          </a:bodyPr>
          <a:lstStyle/>
          <a:p>
            <a:endParaRPr lang="en-US" dirty="0"/>
          </a:p>
        </p:txBody>
      </p:sp>
      <p:sp>
        <p:nvSpPr>
          <p:cNvPr id="3" name="Text Placeholder 2"/>
          <p:cNvSpPr>
            <a:spLocks noGrp="1"/>
          </p:cNvSpPr>
          <p:nvPr>
            <p:ph type="body" idx="1"/>
          </p:nvPr>
        </p:nvSpPr>
        <p:spPr>
          <a:xfrm>
            <a:off x="311766" y="1626129"/>
            <a:ext cx="10235655" cy="4684361"/>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p:cNvSpPr>
            <a:spLocks noGrp="1"/>
          </p:cNvSpPr>
          <p:nvPr>
            <p:ph type="sldNum" sz="quarter" idx="4"/>
          </p:nvPr>
        </p:nvSpPr>
        <p:spPr>
          <a:xfrm>
            <a:off x="11095567" y="534903"/>
            <a:ext cx="977692" cy="366183"/>
          </a:xfrm>
          <a:prstGeom prst="rect">
            <a:avLst/>
          </a:prstGeom>
        </p:spPr>
        <p:txBody>
          <a:bodyPr vert="horz" lIns="0" tIns="0" rIns="0" bIns="0" rtlCol="0" anchor="t"/>
          <a:lstStyle>
            <a:lvl1pPr algn="r">
              <a:defRPr sz="800">
                <a:solidFill>
                  <a:srgbClr val="6322FA"/>
                </a:solidFill>
                <a:latin typeface="Graphik Light"/>
                <a:cs typeface="Graphik Light"/>
              </a:defRPr>
            </a:lvl1pPr>
          </a:lstStyle>
          <a:p>
            <a:fld id="{140C3555-6952-7840-AB99-0A7EBD31E745}" type="slidenum">
              <a:rPr lang="en-US" smtClean="0"/>
              <a:pPr/>
              <a:t>‹#›</a:t>
            </a:fld>
            <a:endParaRPr lang="en-US" dirty="0"/>
          </a:p>
        </p:txBody>
      </p:sp>
      <p:sp>
        <p:nvSpPr>
          <p:cNvPr id="7" name="Footer Placeholder 6"/>
          <p:cNvSpPr>
            <a:spLocks noGrp="1"/>
          </p:cNvSpPr>
          <p:nvPr>
            <p:ph type="ftr" sz="quarter" idx="3"/>
          </p:nvPr>
        </p:nvSpPr>
        <p:spPr>
          <a:xfrm>
            <a:off x="311757" y="6565900"/>
            <a:ext cx="5784244" cy="292101"/>
          </a:xfrm>
          <a:prstGeom prst="rect">
            <a:avLst/>
          </a:prstGeom>
        </p:spPr>
        <p:txBody>
          <a:bodyPr vert="horz" lIns="0" tIns="45720" rIns="0" bIns="0" rtlCol="0" anchor="t"/>
          <a:lstStyle>
            <a:lvl1pPr marL="226478" indent="0" algn="l">
              <a:defRPr sz="667">
                <a:solidFill>
                  <a:srgbClr val="7840F6"/>
                </a:solidFill>
                <a:latin typeface="Museo 300 Regular"/>
                <a:cs typeface="Museo 300 Regular"/>
              </a:defRPr>
            </a:lvl1pPr>
          </a:lstStyle>
          <a:p>
            <a:r>
              <a:rPr lang="en-US">
                <a:latin typeface="Graphik Light"/>
                <a:cs typeface="Graphik Light"/>
              </a:rPr>
              <a:t>Prepared for [Name of Company] Month 00, 2014 — Confidential &amp; Proprietary. Jet™ is a trademark of Jet.com ©2014 </a:t>
            </a:r>
            <a:endParaRPr lang="en-US" dirty="0">
              <a:latin typeface="Graphik Light"/>
              <a:cs typeface="Graphik Light"/>
            </a:endParaRPr>
          </a:p>
        </p:txBody>
      </p:sp>
      <p:grpSp>
        <p:nvGrpSpPr>
          <p:cNvPr id="4" name="Group 3"/>
          <p:cNvGrpSpPr/>
          <p:nvPr/>
        </p:nvGrpSpPr>
        <p:grpSpPr>
          <a:xfrm>
            <a:off x="12303367" y="768960"/>
            <a:ext cx="1479315" cy="5622480"/>
            <a:chOff x="9296399" y="622080"/>
            <a:chExt cx="1187930" cy="4515004"/>
          </a:xfrm>
        </p:grpSpPr>
        <p:sp>
          <p:nvSpPr>
            <p:cNvPr id="34" name="Oval 33"/>
            <p:cNvSpPr>
              <a:spLocks noChangeAspect="1"/>
            </p:cNvSpPr>
            <p:nvPr userDrawn="1"/>
          </p:nvSpPr>
          <p:spPr>
            <a:xfrm>
              <a:off x="9296399" y="622080"/>
              <a:ext cx="580327" cy="580327"/>
            </a:xfrm>
            <a:prstGeom prst="ellipse">
              <a:avLst/>
            </a:prstGeom>
            <a:solidFill>
              <a:srgbClr val="6D00FF"/>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FFFFFF"/>
                  </a:solidFill>
                  <a:effectLst/>
                  <a:uLnTx/>
                  <a:uFillTx/>
                  <a:latin typeface="Graphik Extralight"/>
                  <a:ea typeface="+mn-ea"/>
                  <a:cs typeface="+mn-cs"/>
                </a:rPr>
                <a:t>Jet Purple</a:t>
              </a:r>
            </a:p>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FFFFFF"/>
                  </a:solidFill>
                  <a:effectLst/>
                  <a:uLnTx/>
                  <a:uFillTx/>
                  <a:latin typeface="Graphik Extralight"/>
                  <a:ea typeface="+mn-ea"/>
                  <a:cs typeface="+mn-cs"/>
                </a:rPr>
                <a:t>8200FF</a:t>
              </a:r>
            </a:p>
          </p:txBody>
        </p:sp>
        <p:sp>
          <p:nvSpPr>
            <p:cNvPr id="35" name="Oval 34"/>
            <p:cNvSpPr>
              <a:spLocks noChangeAspect="1"/>
            </p:cNvSpPr>
            <p:nvPr userDrawn="1"/>
          </p:nvSpPr>
          <p:spPr>
            <a:xfrm>
              <a:off x="9904002" y="622080"/>
              <a:ext cx="580327" cy="580327"/>
            </a:xfrm>
            <a:prstGeom prst="ellipse">
              <a:avLst/>
            </a:prstGeom>
            <a:solidFill>
              <a:srgbClr val="FFFFFF"/>
            </a:solidFill>
            <a:ln w="9525" cap="flat" cmpd="sng" algn="ctr">
              <a:solidFill>
                <a:srgbClr val="FFFFFF">
                  <a:lumMod val="85000"/>
                </a:srgbClr>
              </a:solid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6D00FF"/>
                  </a:solidFill>
                  <a:effectLst/>
                  <a:uLnTx/>
                  <a:uFillTx/>
                  <a:latin typeface="Graphik Extralight"/>
                  <a:ea typeface="+mn-ea"/>
                  <a:cs typeface="+mn-cs"/>
                </a:rPr>
                <a:t>White</a:t>
              </a:r>
            </a:p>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6D00FF"/>
                  </a:solidFill>
                  <a:effectLst/>
                  <a:uLnTx/>
                  <a:uFillTx/>
                  <a:latin typeface="Graphik Extralight"/>
                  <a:ea typeface="+mn-ea"/>
                  <a:cs typeface="+mn-cs"/>
                </a:rPr>
                <a:t>FFFFFF</a:t>
              </a:r>
            </a:p>
          </p:txBody>
        </p:sp>
        <p:sp>
          <p:nvSpPr>
            <p:cNvPr id="37" name="Oval 36"/>
            <p:cNvSpPr>
              <a:spLocks noChangeAspect="1"/>
            </p:cNvSpPr>
            <p:nvPr/>
          </p:nvSpPr>
          <p:spPr>
            <a:xfrm>
              <a:off x="9296399" y="3570598"/>
              <a:ext cx="388867" cy="388867"/>
            </a:xfrm>
            <a:prstGeom prst="ellipse">
              <a:avLst/>
            </a:prstGeom>
            <a:solidFill>
              <a:srgbClr val="230037"/>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FFFFFF"/>
                  </a:solidFill>
                  <a:effectLst/>
                  <a:uLnTx/>
                  <a:uFillTx/>
                  <a:latin typeface="Graphik Extralight"/>
                  <a:ea typeface="+mn-ea"/>
                  <a:cs typeface="+mn-cs"/>
                </a:rPr>
                <a:t>Jet Black</a:t>
              </a:r>
              <a:br>
                <a:rPr kumimoji="0" lang="en-US" sz="533" b="0" i="0" u="none" strike="noStrike" kern="0" cap="none" spc="0" normalizeH="0" baseline="0" noProof="0" dirty="0">
                  <a:ln>
                    <a:noFill/>
                  </a:ln>
                  <a:solidFill>
                    <a:srgbClr val="FFFFFF"/>
                  </a:solidFill>
                  <a:effectLst/>
                  <a:uLnTx/>
                  <a:uFillTx/>
                  <a:latin typeface="Graphik Extralight"/>
                  <a:ea typeface="+mn-ea"/>
                  <a:cs typeface="+mn-cs"/>
                </a:rPr>
              </a:br>
              <a:r>
                <a:rPr kumimoji="0" lang="en-US" sz="533" b="0" i="0" u="none" strike="noStrike" kern="0" cap="none" spc="0" normalizeH="0" baseline="0" noProof="0" dirty="0">
                  <a:ln>
                    <a:noFill/>
                  </a:ln>
                  <a:solidFill>
                    <a:srgbClr val="FFFFFF"/>
                  </a:solidFill>
                  <a:effectLst/>
                  <a:uLnTx/>
                  <a:uFillTx/>
                  <a:latin typeface="Graphik Extralight"/>
                  <a:ea typeface="+mn-ea"/>
                  <a:cs typeface="+mn-cs"/>
                </a:rPr>
                <a:t>300047</a:t>
              </a:r>
            </a:p>
          </p:txBody>
        </p:sp>
        <p:sp>
          <p:nvSpPr>
            <p:cNvPr id="38" name="Oval 37"/>
            <p:cNvSpPr>
              <a:spLocks noChangeAspect="1"/>
            </p:cNvSpPr>
            <p:nvPr/>
          </p:nvSpPr>
          <p:spPr>
            <a:xfrm>
              <a:off x="9693417" y="3570598"/>
              <a:ext cx="388867" cy="388867"/>
            </a:xfrm>
            <a:prstGeom prst="ellipse">
              <a:avLst/>
            </a:prstGeom>
            <a:solidFill>
              <a:srgbClr val="8647FF"/>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FFFFFF"/>
                  </a:solidFill>
                  <a:effectLst/>
                  <a:uLnTx/>
                  <a:uFillTx/>
                  <a:latin typeface="Graphik Extralight"/>
                  <a:ea typeface="+mn-ea"/>
                  <a:cs typeface="+mn-cs"/>
                </a:rPr>
                <a:t>Amethyst</a:t>
              </a:r>
              <a:br>
                <a:rPr kumimoji="0" lang="en-US" sz="533" b="0" i="0" u="none" strike="noStrike" kern="0" cap="none" spc="0" normalizeH="0" baseline="0" noProof="0" dirty="0">
                  <a:ln>
                    <a:noFill/>
                  </a:ln>
                  <a:solidFill>
                    <a:srgbClr val="FFFFFF"/>
                  </a:solidFill>
                  <a:effectLst/>
                  <a:uLnTx/>
                  <a:uFillTx/>
                  <a:latin typeface="Graphik Extralight"/>
                  <a:ea typeface="+mn-ea"/>
                  <a:cs typeface="+mn-cs"/>
                </a:rPr>
              </a:br>
              <a:r>
                <a:rPr kumimoji="0" lang="en-US" sz="533" b="0" i="0" u="none" strike="noStrike" kern="0" cap="none" spc="0" normalizeH="0" baseline="0" noProof="0" dirty="0">
                  <a:ln>
                    <a:noFill/>
                  </a:ln>
                  <a:solidFill>
                    <a:srgbClr val="FFFFFF"/>
                  </a:solidFill>
                  <a:effectLst/>
                  <a:uLnTx/>
                  <a:uFillTx/>
                  <a:latin typeface="Graphik Extralight"/>
                  <a:ea typeface="+mn-ea"/>
                  <a:cs typeface="+mn-cs"/>
                </a:rPr>
                <a:t>9966FF</a:t>
              </a:r>
            </a:p>
          </p:txBody>
        </p:sp>
        <p:sp>
          <p:nvSpPr>
            <p:cNvPr id="39" name="Oval 38"/>
            <p:cNvSpPr>
              <a:spLocks noChangeAspect="1"/>
            </p:cNvSpPr>
            <p:nvPr/>
          </p:nvSpPr>
          <p:spPr>
            <a:xfrm>
              <a:off x="10095462" y="3570598"/>
              <a:ext cx="388867" cy="388867"/>
            </a:xfrm>
            <a:prstGeom prst="ellipse">
              <a:avLst/>
            </a:prstGeom>
            <a:solidFill>
              <a:srgbClr val="C1BEFF"/>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FFFFFF"/>
                  </a:solidFill>
                  <a:effectLst/>
                  <a:uLnTx/>
                  <a:uFillTx/>
                  <a:latin typeface="Graphik Extralight"/>
                  <a:ea typeface="+mn-ea"/>
                  <a:cs typeface="+mn-cs"/>
                </a:rPr>
                <a:t>Periwinkle</a:t>
              </a:r>
              <a:br>
                <a:rPr kumimoji="0" lang="en-US" sz="533" b="0" i="0" u="none" strike="noStrike" kern="0" cap="none" spc="0" normalizeH="0" baseline="0" noProof="0" dirty="0">
                  <a:ln>
                    <a:noFill/>
                  </a:ln>
                  <a:solidFill>
                    <a:srgbClr val="FFFFFF"/>
                  </a:solidFill>
                  <a:effectLst/>
                  <a:uLnTx/>
                  <a:uFillTx/>
                  <a:latin typeface="Graphik Extralight"/>
                  <a:ea typeface="+mn-ea"/>
                  <a:cs typeface="+mn-cs"/>
                </a:rPr>
              </a:br>
              <a:r>
                <a:rPr kumimoji="0" lang="en-US" sz="533" b="0" i="0" u="none" strike="noStrike" kern="0" cap="none" spc="0" normalizeH="0" baseline="0" noProof="0" dirty="0">
                  <a:ln>
                    <a:noFill/>
                  </a:ln>
                  <a:solidFill>
                    <a:srgbClr val="FFFFFF"/>
                  </a:solidFill>
                  <a:effectLst/>
                  <a:uLnTx/>
                  <a:uFillTx/>
                  <a:latin typeface="Graphik Extralight"/>
                  <a:ea typeface="+mn-ea"/>
                  <a:cs typeface="+mn-cs"/>
                </a:rPr>
                <a:t>CCCCFF</a:t>
              </a:r>
            </a:p>
          </p:txBody>
        </p:sp>
        <p:sp>
          <p:nvSpPr>
            <p:cNvPr id="40" name="Oval 39"/>
            <p:cNvSpPr>
              <a:spLocks noChangeAspect="1"/>
            </p:cNvSpPr>
            <p:nvPr/>
          </p:nvSpPr>
          <p:spPr>
            <a:xfrm>
              <a:off x="9296399" y="3963138"/>
              <a:ext cx="388867" cy="388867"/>
            </a:xfrm>
            <a:prstGeom prst="ellipse">
              <a:avLst/>
            </a:prstGeom>
            <a:solidFill>
              <a:srgbClr val="520087"/>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FFFFFF"/>
                  </a:solidFill>
                  <a:effectLst/>
                  <a:uLnTx/>
                  <a:uFillTx/>
                  <a:latin typeface="Graphik Extralight"/>
                  <a:ea typeface="+mn-ea"/>
                  <a:cs typeface="+mn-cs"/>
                </a:rPr>
                <a:t>Plum</a:t>
              </a:r>
              <a:br>
                <a:rPr kumimoji="0" lang="en-US" sz="533" b="0" i="0" u="none" strike="noStrike" kern="0" cap="none" spc="0" normalizeH="0" baseline="0" noProof="0" dirty="0">
                  <a:ln>
                    <a:noFill/>
                  </a:ln>
                  <a:solidFill>
                    <a:srgbClr val="FFFFFF"/>
                  </a:solidFill>
                  <a:effectLst/>
                  <a:uLnTx/>
                  <a:uFillTx/>
                  <a:latin typeface="Graphik Extralight"/>
                  <a:ea typeface="+mn-ea"/>
                  <a:cs typeface="+mn-cs"/>
                </a:rPr>
              </a:br>
              <a:r>
                <a:rPr kumimoji="0" lang="en-US" sz="533" b="0" i="0" u="none" strike="noStrike" kern="0" cap="none" spc="0" normalizeH="0" baseline="0" noProof="0" dirty="0">
                  <a:ln>
                    <a:noFill/>
                  </a:ln>
                  <a:solidFill>
                    <a:srgbClr val="FFFFFF"/>
                  </a:solidFill>
                  <a:effectLst/>
                  <a:uLnTx/>
                  <a:uFillTx/>
                  <a:latin typeface="Graphik Extralight"/>
                  <a:ea typeface="+mn-ea"/>
                  <a:cs typeface="+mn-cs"/>
                </a:rPr>
                <a:t>660099</a:t>
              </a:r>
            </a:p>
          </p:txBody>
        </p:sp>
        <p:sp>
          <p:nvSpPr>
            <p:cNvPr id="41" name="Oval 40"/>
            <p:cNvSpPr>
              <a:spLocks noChangeAspect="1"/>
            </p:cNvSpPr>
            <p:nvPr/>
          </p:nvSpPr>
          <p:spPr>
            <a:xfrm>
              <a:off x="9693417" y="3963138"/>
              <a:ext cx="388867" cy="388867"/>
            </a:xfrm>
            <a:prstGeom prst="ellipse">
              <a:avLst/>
            </a:prstGeom>
            <a:solidFill>
              <a:srgbClr val="BE44FF"/>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FFFFFF"/>
                  </a:solidFill>
                  <a:effectLst/>
                  <a:uLnTx/>
                  <a:uFillTx/>
                  <a:latin typeface="Graphik Extralight"/>
                  <a:ea typeface="+mn-ea"/>
                  <a:cs typeface="+mn-cs"/>
                </a:rPr>
                <a:t>Violet</a:t>
              </a:r>
              <a:br>
                <a:rPr kumimoji="0" lang="en-US" sz="533" b="0" i="0" u="none" strike="noStrike" kern="0" cap="none" spc="0" normalizeH="0" baseline="0" noProof="0" dirty="0">
                  <a:ln>
                    <a:noFill/>
                  </a:ln>
                  <a:solidFill>
                    <a:srgbClr val="FFFFFF"/>
                  </a:solidFill>
                  <a:effectLst/>
                  <a:uLnTx/>
                  <a:uFillTx/>
                  <a:latin typeface="Graphik Extralight"/>
                  <a:ea typeface="+mn-ea"/>
                  <a:cs typeface="+mn-cs"/>
                </a:rPr>
              </a:br>
              <a:r>
                <a:rPr kumimoji="0" lang="en-US" sz="533" b="0" i="0" u="none" strike="noStrike" kern="0" cap="none" spc="0" normalizeH="0" baseline="0" noProof="0" dirty="0">
                  <a:ln>
                    <a:noFill/>
                  </a:ln>
                  <a:solidFill>
                    <a:srgbClr val="FFFFFF"/>
                  </a:solidFill>
                  <a:effectLst/>
                  <a:uLnTx/>
                  <a:uFillTx/>
                  <a:latin typeface="Graphik Extralight"/>
                  <a:ea typeface="+mn-ea"/>
                  <a:cs typeface="+mn-cs"/>
                </a:rPr>
                <a:t>CC66FF</a:t>
              </a:r>
            </a:p>
          </p:txBody>
        </p:sp>
        <p:sp>
          <p:nvSpPr>
            <p:cNvPr id="42" name="Oval 41"/>
            <p:cNvSpPr>
              <a:spLocks noChangeAspect="1"/>
            </p:cNvSpPr>
            <p:nvPr/>
          </p:nvSpPr>
          <p:spPr>
            <a:xfrm>
              <a:off x="10095462" y="3963138"/>
              <a:ext cx="388867" cy="388867"/>
            </a:xfrm>
            <a:prstGeom prst="ellipse">
              <a:avLst/>
            </a:prstGeom>
            <a:solidFill>
              <a:srgbClr val="D4A9FF"/>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FFFFFF"/>
                  </a:solidFill>
                  <a:effectLst/>
                  <a:uLnTx/>
                  <a:uFillTx/>
                  <a:latin typeface="Graphik Extralight"/>
                  <a:ea typeface="+mn-ea"/>
                  <a:cs typeface="+mn-cs"/>
                </a:rPr>
                <a:t>Orchid</a:t>
              </a:r>
              <a:br>
                <a:rPr kumimoji="0" lang="en-US" sz="533" b="0" i="0" u="none" strike="noStrike" kern="0" cap="none" spc="0" normalizeH="0" baseline="0" noProof="0" dirty="0">
                  <a:ln>
                    <a:noFill/>
                  </a:ln>
                  <a:solidFill>
                    <a:srgbClr val="FFFFFF"/>
                  </a:solidFill>
                  <a:effectLst/>
                  <a:uLnTx/>
                  <a:uFillTx/>
                  <a:latin typeface="Graphik Extralight"/>
                  <a:ea typeface="+mn-ea"/>
                  <a:cs typeface="+mn-cs"/>
                </a:rPr>
              </a:br>
              <a:r>
                <a:rPr kumimoji="0" lang="en-US" sz="533" b="0" i="0" u="none" strike="noStrike" kern="0" cap="none" spc="0" normalizeH="0" baseline="0" noProof="0" dirty="0">
                  <a:ln>
                    <a:noFill/>
                  </a:ln>
                  <a:solidFill>
                    <a:srgbClr val="FFFFFF"/>
                  </a:solidFill>
                  <a:effectLst/>
                  <a:uLnTx/>
                  <a:uFillTx/>
                  <a:latin typeface="Graphik Extralight"/>
                  <a:ea typeface="+mn-ea"/>
                  <a:cs typeface="+mn-cs"/>
                </a:rPr>
                <a:t>DDBBFF</a:t>
              </a:r>
            </a:p>
          </p:txBody>
        </p:sp>
        <p:sp>
          <p:nvSpPr>
            <p:cNvPr id="43" name="Oval 42"/>
            <p:cNvSpPr>
              <a:spLocks noChangeAspect="1"/>
            </p:cNvSpPr>
            <p:nvPr/>
          </p:nvSpPr>
          <p:spPr>
            <a:xfrm>
              <a:off x="9296399" y="4355677"/>
              <a:ext cx="388867" cy="388867"/>
            </a:xfrm>
            <a:prstGeom prst="ellipse">
              <a:avLst/>
            </a:prstGeom>
            <a:solidFill>
              <a:srgbClr val="1FDAAF"/>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FFFFFF"/>
                  </a:solidFill>
                  <a:effectLst/>
                  <a:uLnTx/>
                  <a:uFillTx/>
                  <a:latin typeface="Graphik Extralight"/>
                  <a:ea typeface="+mn-ea"/>
                  <a:cs typeface="+mn-cs"/>
                </a:rPr>
                <a:t>Jade</a:t>
              </a:r>
              <a:br>
                <a:rPr kumimoji="0" lang="en-US" sz="533" b="0" i="0" u="none" strike="noStrike" kern="0" cap="none" spc="0" normalizeH="0" baseline="0" noProof="0" dirty="0">
                  <a:ln>
                    <a:noFill/>
                  </a:ln>
                  <a:solidFill>
                    <a:srgbClr val="FFFFFF"/>
                  </a:solidFill>
                  <a:effectLst/>
                  <a:uLnTx/>
                  <a:uFillTx/>
                  <a:latin typeface="Graphik Extralight"/>
                  <a:ea typeface="+mn-ea"/>
                  <a:cs typeface="+mn-cs"/>
                </a:rPr>
              </a:br>
              <a:r>
                <a:rPr kumimoji="0" lang="en-US" sz="533" b="0" i="0" u="none" strike="noStrike" kern="0" cap="none" spc="0" normalizeH="0" baseline="0" noProof="0" dirty="0">
                  <a:ln>
                    <a:noFill/>
                  </a:ln>
                  <a:solidFill>
                    <a:srgbClr val="FFFFFF"/>
                  </a:solidFill>
                  <a:effectLst/>
                  <a:uLnTx/>
                  <a:uFillTx/>
                  <a:latin typeface="Graphik Extralight"/>
                  <a:ea typeface="+mn-ea"/>
                  <a:cs typeface="+mn-cs"/>
                </a:rPr>
                <a:t>0FDEBD</a:t>
              </a:r>
            </a:p>
          </p:txBody>
        </p:sp>
        <p:sp>
          <p:nvSpPr>
            <p:cNvPr id="44" name="Oval 43"/>
            <p:cNvSpPr>
              <a:spLocks noChangeAspect="1"/>
            </p:cNvSpPr>
            <p:nvPr/>
          </p:nvSpPr>
          <p:spPr>
            <a:xfrm>
              <a:off x="9693417" y="4355677"/>
              <a:ext cx="388867" cy="388867"/>
            </a:xfrm>
            <a:prstGeom prst="ellipse">
              <a:avLst/>
            </a:prstGeom>
            <a:solidFill>
              <a:srgbClr val="5BFFC1"/>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535353"/>
                  </a:solidFill>
                  <a:effectLst/>
                  <a:uLnTx/>
                  <a:uFillTx/>
                  <a:latin typeface="Graphik Extralight"/>
                  <a:ea typeface="+mn-ea"/>
                  <a:cs typeface="+mn-cs"/>
                </a:rPr>
                <a:t>Mint</a:t>
              </a:r>
              <a:br>
                <a:rPr kumimoji="0" lang="en-US" sz="533" b="0" i="0" u="none" strike="noStrike" kern="0" cap="none" spc="0" normalizeH="0" baseline="0" noProof="0" dirty="0">
                  <a:ln>
                    <a:noFill/>
                  </a:ln>
                  <a:solidFill>
                    <a:srgbClr val="535353"/>
                  </a:solidFill>
                  <a:effectLst/>
                  <a:uLnTx/>
                  <a:uFillTx/>
                  <a:latin typeface="Graphik Extralight"/>
                  <a:ea typeface="+mn-ea"/>
                  <a:cs typeface="+mn-cs"/>
                </a:rPr>
              </a:br>
              <a:r>
                <a:rPr kumimoji="0" lang="en-US" sz="533" b="0" i="0" u="none" strike="noStrike" kern="0" cap="none" spc="0" normalizeH="0" baseline="0" noProof="0" dirty="0">
                  <a:ln>
                    <a:noFill/>
                  </a:ln>
                  <a:solidFill>
                    <a:srgbClr val="535353"/>
                  </a:solidFill>
                  <a:effectLst/>
                  <a:uLnTx/>
                  <a:uFillTx/>
                  <a:latin typeface="Graphik Extralight"/>
                  <a:ea typeface="+mn-ea"/>
                  <a:cs typeface="+mn-cs"/>
                </a:rPr>
                <a:t>66FFCC</a:t>
              </a:r>
            </a:p>
          </p:txBody>
        </p:sp>
        <p:sp>
          <p:nvSpPr>
            <p:cNvPr id="45" name="Oval 44"/>
            <p:cNvSpPr>
              <a:spLocks noChangeAspect="1"/>
            </p:cNvSpPr>
            <p:nvPr/>
          </p:nvSpPr>
          <p:spPr>
            <a:xfrm>
              <a:off x="10095462" y="4355677"/>
              <a:ext cx="388867" cy="388867"/>
            </a:xfrm>
            <a:prstGeom prst="ellipse">
              <a:avLst/>
            </a:prstGeom>
            <a:solidFill>
              <a:srgbClr val="C3FFC1"/>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535353"/>
                  </a:solidFill>
                  <a:effectLst/>
                  <a:uLnTx/>
                  <a:uFillTx/>
                  <a:latin typeface="Graphik Extralight"/>
                  <a:ea typeface="+mn-ea"/>
                  <a:cs typeface="+mn-cs"/>
                </a:rPr>
                <a:t>Celadon</a:t>
              </a:r>
              <a:br>
                <a:rPr kumimoji="0" lang="en-US" sz="533" b="0" i="0" u="none" strike="noStrike" kern="0" cap="none" spc="0" normalizeH="0" baseline="0" noProof="0" dirty="0">
                  <a:ln>
                    <a:noFill/>
                  </a:ln>
                  <a:solidFill>
                    <a:srgbClr val="535353"/>
                  </a:solidFill>
                  <a:effectLst/>
                  <a:uLnTx/>
                  <a:uFillTx/>
                  <a:latin typeface="Graphik Extralight"/>
                  <a:ea typeface="+mn-ea"/>
                  <a:cs typeface="+mn-cs"/>
                </a:rPr>
              </a:br>
              <a:r>
                <a:rPr kumimoji="0" lang="en-US" sz="533" b="0" i="0" u="none" strike="noStrike" kern="0" cap="none" spc="0" normalizeH="0" baseline="0" noProof="0" dirty="0">
                  <a:ln>
                    <a:noFill/>
                  </a:ln>
                  <a:solidFill>
                    <a:srgbClr val="535353"/>
                  </a:solidFill>
                  <a:effectLst/>
                  <a:uLnTx/>
                  <a:uFillTx/>
                  <a:latin typeface="Graphik Extralight"/>
                  <a:ea typeface="+mn-ea"/>
                  <a:cs typeface="+mn-cs"/>
                </a:rPr>
                <a:t>CCFFCC</a:t>
              </a:r>
            </a:p>
          </p:txBody>
        </p:sp>
        <p:sp>
          <p:nvSpPr>
            <p:cNvPr id="46" name="Oval 45"/>
            <p:cNvSpPr>
              <a:spLocks noChangeAspect="1"/>
            </p:cNvSpPr>
            <p:nvPr/>
          </p:nvSpPr>
          <p:spPr>
            <a:xfrm>
              <a:off x="9296399" y="4748217"/>
              <a:ext cx="388867" cy="388867"/>
            </a:xfrm>
            <a:prstGeom prst="ellipse">
              <a:avLst/>
            </a:prstGeom>
            <a:solidFill>
              <a:srgbClr val="18C1FF"/>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FFFFFF"/>
                  </a:solidFill>
                  <a:effectLst/>
                  <a:uLnTx/>
                  <a:uFillTx/>
                  <a:latin typeface="Graphik Extralight"/>
                  <a:ea typeface="+mn-ea"/>
                  <a:cs typeface="+mn-cs"/>
                </a:rPr>
                <a:t>Aqua</a:t>
              </a:r>
              <a:br>
                <a:rPr kumimoji="0" lang="en-US" sz="533" b="0" i="0" u="none" strike="noStrike" kern="0" cap="none" spc="0" normalizeH="0" baseline="0" noProof="0" dirty="0">
                  <a:ln>
                    <a:noFill/>
                  </a:ln>
                  <a:solidFill>
                    <a:srgbClr val="FFFFFF"/>
                  </a:solidFill>
                  <a:effectLst/>
                  <a:uLnTx/>
                  <a:uFillTx/>
                  <a:latin typeface="Graphik Extralight"/>
                  <a:ea typeface="+mn-ea"/>
                  <a:cs typeface="+mn-cs"/>
                </a:rPr>
              </a:br>
              <a:r>
                <a:rPr kumimoji="0" lang="en-US" sz="533" b="0" i="0" u="none" strike="noStrike" kern="0" cap="none" spc="0" normalizeH="0" baseline="0" noProof="0" dirty="0">
                  <a:ln>
                    <a:noFill/>
                  </a:ln>
                  <a:solidFill>
                    <a:srgbClr val="FFFFFF"/>
                  </a:solidFill>
                  <a:effectLst/>
                  <a:uLnTx/>
                  <a:uFillTx/>
                  <a:latin typeface="Graphik Extralight"/>
                  <a:ea typeface="+mn-ea"/>
                  <a:cs typeface="+mn-cs"/>
                </a:rPr>
                <a:t>00CCFF</a:t>
              </a:r>
            </a:p>
          </p:txBody>
        </p:sp>
        <p:sp>
          <p:nvSpPr>
            <p:cNvPr id="47" name="Oval 46"/>
            <p:cNvSpPr>
              <a:spLocks noChangeAspect="1"/>
            </p:cNvSpPr>
            <p:nvPr/>
          </p:nvSpPr>
          <p:spPr>
            <a:xfrm>
              <a:off x="9693417" y="4748217"/>
              <a:ext cx="388867" cy="388867"/>
            </a:xfrm>
            <a:prstGeom prst="ellipse">
              <a:avLst/>
            </a:prstGeom>
            <a:solidFill>
              <a:srgbClr val="2FC3C1"/>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FFFFFF"/>
                  </a:solidFill>
                  <a:effectLst/>
                  <a:uLnTx/>
                  <a:uFillTx/>
                  <a:latin typeface="Graphik Extralight"/>
                  <a:ea typeface="+mn-ea"/>
                  <a:cs typeface="+mn-cs"/>
                </a:rPr>
                <a:t>Turquoise</a:t>
              </a:r>
              <a:br>
                <a:rPr kumimoji="0" lang="en-US" sz="533" b="0" i="0" u="none" strike="noStrike" kern="0" cap="none" spc="0" normalizeH="0" baseline="0" noProof="0" dirty="0">
                  <a:ln>
                    <a:noFill/>
                  </a:ln>
                  <a:solidFill>
                    <a:srgbClr val="FFFFFF"/>
                  </a:solidFill>
                  <a:effectLst/>
                  <a:uLnTx/>
                  <a:uFillTx/>
                  <a:latin typeface="Graphik Extralight"/>
                  <a:ea typeface="+mn-ea"/>
                  <a:cs typeface="+mn-cs"/>
                </a:rPr>
              </a:br>
              <a:r>
                <a:rPr kumimoji="0" lang="en-US" sz="533" b="0" i="0" u="none" strike="noStrike" kern="0" cap="none" spc="0" normalizeH="0" baseline="0" noProof="0" dirty="0">
                  <a:ln>
                    <a:noFill/>
                  </a:ln>
                  <a:solidFill>
                    <a:srgbClr val="FFFFFF"/>
                  </a:solidFill>
                  <a:effectLst/>
                  <a:uLnTx/>
                  <a:uFillTx/>
                  <a:latin typeface="Graphik Extralight"/>
                  <a:ea typeface="+mn-ea"/>
                  <a:cs typeface="+mn-cs"/>
                </a:rPr>
                <a:t>33CCCC</a:t>
              </a:r>
            </a:p>
          </p:txBody>
        </p:sp>
        <p:sp>
          <p:nvSpPr>
            <p:cNvPr id="48" name="Oval 47"/>
            <p:cNvSpPr>
              <a:spLocks noChangeAspect="1"/>
            </p:cNvSpPr>
            <p:nvPr/>
          </p:nvSpPr>
          <p:spPr>
            <a:xfrm>
              <a:off x="10095462" y="4748217"/>
              <a:ext cx="388867" cy="388867"/>
            </a:xfrm>
            <a:prstGeom prst="ellipse">
              <a:avLst/>
            </a:prstGeom>
            <a:solidFill>
              <a:srgbClr val="C3FFFF"/>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533" b="0" i="0" u="none" strike="noStrike" kern="0" cap="none" spc="0" normalizeH="0" baseline="0" noProof="0" dirty="0">
                  <a:ln>
                    <a:noFill/>
                  </a:ln>
                  <a:solidFill>
                    <a:srgbClr val="535353"/>
                  </a:solidFill>
                  <a:effectLst/>
                  <a:uLnTx/>
                  <a:uFillTx/>
                  <a:latin typeface="Graphik Extralight"/>
                  <a:ea typeface="+mn-ea"/>
                  <a:cs typeface="+mn-cs"/>
                </a:rPr>
                <a:t>Mist</a:t>
              </a:r>
              <a:br>
                <a:rPr kumimoji="0" lang="en-US" sz="533" b="0" i="0" u="none" strike="noStrike" kern="0" cap="none" spc="0" normalizeH="0" baseline="0" noProof="0" dirty="0">
                  <a:ln>
                    <a:noFill/>
                  </a:ln>
                  <a:solidFill>
                    <a:srgbClr val="535353"/>
                  </a:solidFill>
                  <a:effectLst/>
                  <a:uLnTx/>
                  <a:uFillTx/>
                  <a:latin typeface="Graphik Extralight"/>
                  <a:ea typeface="+mn-ea"/>
                  <a:cs typeface="+mn-cs"/>
                </a:rPr>
              </a:br>
              <a:r>
                <a:rPr kumimoji="0" lang="en-US" sz="533" b="0" i="0" u="none" strike="noStrike" kern="0" cap="none" spc="0" normalizeH="0" baseline="0" noProof="0" dirty="0">
                  <a:ln>
                    <a:noFill/>
                  </a:ln>
                  <a:solidFill>
                    <a:srgbClr val="535353"/>
                  </a:solidFill>
                  <a:effectLst/>
                  <a:uLnTx/>
                  <a:uFillTx/>
                  <a:latin typeface="Graphik Extralight"/>
                  <a:ea typeface="+mn-ea"/>
                  <a:cs typeface="+mn-cs"/>
                </a:rPr>
                <a:t>CCFFFF</a:t>
              </a:r>
            </a:p>
          </p:txBody>
        </p:sp>
        <p:sp>
          <p:nvSpPr>
            <p:cNvPr id="50" name="Oval 49"/>
            <p:cNvSpPr>
              <a:spLocks noChangeAspect="1"/>
            </p:cNvSpPr>
            <p:nvPr userDrawn="1"/>
          </p:nvSpPr>
          <p:spPr>
            <a:xfrm>
              <a:off x="9296399" y="1208636"/>
              <a:ext cx="582378" cy="582378"/>
            </a:xfrm>
            <a:prstGeom prst="ellipse">
              <a:avLst/>
            </a:prstGeom>
            <a:solidFill>
              <a:srgbClr val="262626"/>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FFFFFF"/>
                  </a:solidFill>
                  <a:effectLst/>
                  <a:uLnTx/>
                  <a:uFillTx/>
                  <a:latin typeface="Graphik Extralight"/>
                  <a:ea typeface="+mn-ea"/>
                  <a:cs typeface="+mn-cs"/>
                </a:rPr>
                <a:t>Charcoal</a:t>
              </a:r>
              <a:br>
                <a:rPr kumimoji="0" lang="en-US" sz="800" b="0" i="0" u="none" strike="noStrike" kern="0" cap="none" spc="0" normalizeH="0" baseline="0" noProof="0" dirty="0">
                  <a:ln>
                    <a:noFill/>
                  </a:ln>
                  <a:solidFill>
                    <a:srgbClr val="FFFFFF"/>
                  </a:solidFill>
                  <a:effectLst/>
                  <a:uLnTx/>
                  <a:uFillTx/>
                  <a:latin typeface="Graphik Extralight"/>
                  <a:ea typeface="+mn-ea"/>
                  <a:cs typeface="+mn-cs"/>
                </a:rPr>
              </a:br>
              <a:r>
                <a:rPr kumimoji="0" lang="en-US" sz="800" b="0" i="0" u="none" strike="noStrike" kern="0" cap="none" spc="0" normalizeH="0" baseline="0" noProof="0" dirty="0">
                  <a:ln>
                    <a:noFill/>
                  </a:ln>
                  <a:solidFill>
                    <a:srgbClr val="FFFFFF"/>
                  </a:solidFill>
                  <a:effectLst/>
                  <a:uLnTx/>
                  <a:uFillTx/>
                  <a:latin typeface="Graphik Extralight"/>
                  <a:ea typeface="+mn-ea"/>
                  <a:cs typeface="+mn-cs"/>
                </a:rPr>
                <a:t>333333</a:t>
              </a:r>
            </a:p>
          </p:txBody>
        </p:sp>
        <p:sp>
          <p:nvSpPr>
            <p:cNvPr id="51" name="Oval 50"/>
            <p:cNvSpPr>
              <a:spLocks noChangeAspect="1"/>
            </p:cNvSpPr>
            <p:nvPr userDrawn="1"/>
          </p:nvSpPr>
          <p:spPr>
            <a:xfrm>
              <a:off x="9901951" y="1208636"/>
              <a:ext cx="582378" cy="582378"/>
            </a:xfrm>
            <a:prstGeom prst="ellipse">
              <a:avLst/>
            </a:prstGeom>
            <a:solidFill>
              <a:srgbClr val="535353"/>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FFFFFF"/>
                  </a:solidFill>
                  <a:effectLst/>
                  <a:uLnTx/>
                  <a:uFillTx/>
                  <a:latin typeface="Graphik Extralight"/>
                  <a:ea typeface="+mn-ea"/>
                  <a:cs typeface="+mn-cs"/>
                </a:rPr>
                <a:t>Slate</a:t>
              </a:r>
              <a:br>
                <a:rPr kumimoji="0" lang="en-US" sz="800" b="0" i="0" u="none" strike="noStrike" kern="0" cap="none" spc="0" normalizeH="0" baseline="0" noProof="0" dirty="0">
                  <a:ln>
                    <a:noFill/>
                  </a:ln>
                  <a:solidFill>
                    <a:srgbClr val="FFFFFF"/>
                  </a:solidFill>
                  <a:effectLst/>
                  <a:uLnTx/>
                  <a:uFillTx/>
                  <a:latin typeface="Graphik Extralight"/>
                  <a:ea typeface="+mn-ea"/>
                  <a:cs typeface="+mn-cs"/>
                </a:rPr>
              </a:br>
              <a:r>
                <a:rPr kumimoji="0" lang="en-US" sz="800" b="0" i="0" u="none" strike="noStrike" kern="0" cap="none" spc="0" normalizeH="0" baseline="0" noProof="0" dirty="0">
                  <a:ln>
                    <a:noFill/>
                  </a:ln>
                  <a:solidFill>
                    <a:srgbClr val="FFFFFF"/>
                  </a:solidFill>
                  <a:effectLst/>
                  <a:uLnTx/>
                  <a:uFillTx/>
                  <a:latin typeface="Graphik Extralight"/>
                  <a:ea typeface="+mn-ea"/>
                  <a:cs typeface="+mn-cs"/>
                </a:rPr>
                <a:t>666666</a:t>
              </a:r>
            </a:p>
          </p:txBody>
        </p:sp>
        <p:sp>
          <p:nvSpPr>
            <p:cNvPr id="52" name="Oval 51"/>
            <p:cNvSpPr>
              <a:spLocks noChangeAspect="1"/>
            </p:cNvSpPr>
            <p:nvPr userDrawn="1"/>
          </p:nvSpPr>
          <p:spPr>
            <a:xfrm>
              <a:off x="9296399" y="1797243"/>
              <a:ext cx="582378" cy="582378"/>
            </a:xfrm>
            <a:prstGeom prst="ellipse">
              <a:avLst/>
            </a:prstGeom>
            <a:solidFill>
              <a:srgbClr val="878787"/>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FFFFFF"/>
                  </a:solidFill>
                  <a:effectLst/>
                  <a:uLnTx/>
                  <a:uFillTx/>
                  <a:latin typeface="Graphik Extralight"/>
                  <a:ea typeface="+mn-ea"/>
                  <a:cs typeface="+mn-cs"/>
                </a:rPr>
                <a:t>Pewter</a:t>
              </a:r>
              <a:br>
                <a:rPr kumimoji="0" lang="en-US" sz="800" b="0" i="0" u="none" strike="noStrike" kern="0" cap="none" spc="0" normalizeH="0" baseline="0" noProof="0" dirty="0">
                  <a:ln>
                    <a:noFill/>
                  </a:ln>
                  <a:solidFill>
                    <a:srgbClr val="FFFFFF"/>
                  </a:solidFill>
                  <a:effectLst/>
                  <a:uLnTx/>
                  <a:uFillTx/>
                  <a:latin typeface="Graphik Extralight"/>
                  <a:ea typeface="+mn-ea"/>
                  <a:cs typeface="+mn-cs"/>
                </a:rPr>
              </a:br>
              <a:r>
                <a:rPr kumimoji="0" lang="en-US" sz="800" b="0" i="0" u="none" strike="noStrike" kern="0" cap="none" spc="0" normalizeH="0" baseline="0" noProof="0" dirty="0">
                  <a:ln>
                    <a:noFill/>
                  </a:ln>
                  <a:solidFill>
                    <a:srgbClr val="FFFFFF"/>
                  </a:solidFill>
                  <a:effectLst/>
                  <a:uLnTx/>
                  <a:uFillTx/>
                  <a:latin typeface="Graphik Extralight"/>
                  <a:ea typeface="+mn-ea"/>
                  <a:cs typeface="+mn-cs"/>
                </a:rPr>
                <a:t>999999</a:t>
              </a:r>
            </a:p>
          </p:txBody>
        </p:sp>
        <p:sp>
          <p:nvSpPr>
            <p:cNvPr id="53" name="Oval 52"/>
            <p:cNvSpPr>
              <a:spLocks noChangeAspect="1"/>
            </p:cNvSpPr>
            <p:nvPr userDrawn="1"/>
          </p:nvSpPr>
          <p:spPr>
            <a:xfrm>
              <a:off x="9901951" y="1797243"/>
              <a:ext cx="582378" cy="582378"/>
            </a:xfrm>
            <a:prstGeom prst="ellipse">
              <a:avLst/>
            </a:prstGeom>
            <a:solidFill>
              <a:srgbClr val="C1C1C1"/>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FFFFFF"/>
                  </a:solidFill>
                  <a:effectLst/>
                  <a:uLnTx/>
                  <a:uFillTx/>
                  <a:latin typeface="Graphik Extralight"/>
                  <a:ea typeface="+mn-ea"/>
                  <a:cs typeface="+mn-cs"/>
                </a:rPr>
                <a:t>Silver</a:t>
              </a:r>
              <a:br>
                <a:rPr kumimoji="0" lang="en-US" sz="800" b="0" i="0" u="none" strike="noStrike" kern="0" cap="none" spc="0" normalizeH="0" baseline="0" noProof="0" dirty="0">
                  <a:ln>
                    <a:noFill/>
                  </a:ln>
                  <a:solidFill>
                    <a:srgbClr val="FFFFFF"/>
                  </a:solidFill>
                  <a:effectLst/>
                  <a:uLnTx/>
                  <a:uFillTx/>
                  <a:latin typeface="Graphik Extralight"/>
                  <a:ea typeface="+mn-ea"/>
                  <a:cs typeface="+mn-cs"/>
                </a:rPr>
              </a:br>
              <a:r>
                <a:rPr kumimoji="0" lang="en-US" sz="800" b="0" i="0" u="none" strike="noStrike" kern="0" cap="none" spc="0" normalizeH="0" baseline="0" noProof="0" dirty="0">
                  <a:ln>
                    <a:noFill/>
                  </a:ln>
                  <a:solidFill>
                    <a:srgbClr val="FFFFFF"/>
                  </a:solidFill>
                  <a:effectLst/>
                  <a:uLnTx/>
                  <a:uFillTx/>
                  <a:latin typeface="Graphik Extralight"/>
                  <a:ea typeface="+mn-ea"/>
                  <a:cs typeface="+mn-cs"/>
                </a:rPr>
                <a:t>CCCCCC</a:t>
              </a:r>
            </a:p>
          </p:txBody>
        </p:sp>
        <p:sp>
          <p:nvSpPr>
            <p:cNvPr id="54" name="Oval 53"/>
            <p:cNvSpPr>
              <a:spLocks noChangeAspect="1"/>
            </p:cNvSpPr>
            <p:nvPr userDrawn="1"/>
          </p:nvSpPr>
          <p:spPr>
            <a:xfrm>
              <a:off x="9296399" y="2385850"/>
              <a:ext cx="582378" cy="582378"/>
            </a:xfrm>
            <a:prstGeom prst="ellipse">
              <a:avLst/>
            </a:prstGeom>
            <a:solidFill>
              <a:srgbClr val="E3E3E3"/>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535353"/>
                  </a:solidFill>
                  <a:effectLst/>
                  <a:uLnTx/>
                  <a:uFillTx/>
                  <a:latin typeface="Graphik Extralight"/>
                  <a:ea typeface="+mn-ea"/>
                  <a:cs typeface="+mn-cs"/>
                </a:rPr>
                <a:t>Cloud</a:t>
              </a:r>
              <a:br>
                <a:rPr kumimoji="0" lang="en-US" sz="800" b="0" i="0" u="none" strike="noStrike" kern="0" cap="none" spc="0" normalizeH="0" baseline="0" noProof="0" dirty="0">
                  <a:ln>
                    <a:noFill/>
                  </a:ln>
                  <a:solidFill>
                    <a:srgbClr val="535353"/>
                  </a:solidFill>
                  <a:effectLst/>
                  <a:uLnTx/>
                  <a:uFillTx/>
                  <a:latin typeface="Graphik Extralight"/>
                  <a:ea typeface="+mn-ea"/>
                  <a:cs typeface="+mn-cs"/>
                </a:rPr>
              </a:br>
              <a:r>
                <a:rPr kumimoji="0" lang="en-US" sz="800" b="0" i="0" u="none" strike="noStrike" kern="0" cap="none" spc="0" normalizeH="0" baseline="0" noProof="0" dirty="0">
                  <a:ln>
                    <a:noFill/>
                  </a:ln>
                  <a:solidFill>
                    <a:srgbClr val="535353"/>
                  </a:solidFill>
                  <a:effectLst/>
                  <a:uLnTx/>
                  <a:uFillTx/>
                  <a:latin typeface="Graphik Extralight"/>
                  <a:ea typeface="+mn-ea"/>
                  <a:cs typeface="+mn-cs"/>
                </a:rPr>
                <a:t>E8E8E8</a:t>
              </a:r>
            </a:p>
          </p:txBody>
        </p:sp>
        <p:sp>
          <p:nvSpPr>
            <p:cNvPr id="55" name="Oval 54"/>
            <p:cNvSpPr>
              <a:spLocks noChangeAspect="1"/>
            </p:cNvSpPr>
            <p:nvPr userDrawn="1"/>
          </p:nvSpPr>
          <p:spPr>
            <a:xfrm>
              <a:off x="9901951" y="2385850"/>
              <a:ext cx="582378" cy="582378"/>
            </a:xfrm>
            <a:prstGeom prst="ellipse">
              <a:avLst/>
            </a:prstGeom>
            <a:solidFill>
              <a:srgbClr val="F5F5F5"/>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535353"/>
                  </a:solidFill>
                  <a:effectLst/>
                  <a:uLnTx/>
                  <a:uFillTx/>
                  <a:latin typeface="Graphik Extralight"/>
                  <a:ea typeface="+mn-ea"/>
                  <a:cs typeface="+mn-cs"/>
                </a:rPr>
                <a:t>Air</a:t>
              </a:r>
              <a:br>
                <a:rPr kumimoji="0" lang="en-US" sz="800" b="0" i="0" u="none" strike="noStrike" kern="0" cap="none" spc="0" normalizeH="0" baseline="0" noProof="0" dirty="0">
                  <a:ln>
                    <a:noFill/>
                  </a:ln>
                  <a:solidFill>
                    <a:srgbClr val="535353"/>
                  </a:solidFill>
                  <a:effectLst/>
                  <a:uLnTx/>
                  <a:uFillTx/>
                  <a:latin typeface="Graphik Extralight"/>
                  <a:ea typeface="+mn-ea"/>
                  <a:cs typeface="+mn-cs"/>
                </a:rPr>
              </a:br>
              <a:r>
                <a:rPr kumimoji="0" lang="en-US" sz="800" b="0" i="0" u="none" strike="noStrike" kern="0" cap="none" spc="0" normalizeH="0" baseline="0" noProof="0" dirty="0">
                  <a:ln>
                    <a:noFill/>
                  </a:ln>
                  <a:solidFill>
                    <a:srgbClr val="535353"/>
                  </a:solidFill>
                  <a:effectLst/>
                  <a:uLnTx/>
                  <a:uFillTx/>
                  <a:latin typeface="Graphik Extralight"/>
                  <a:ea typeface="+mn-ea"/>
                  <a:cs typeface="+mn-cs"/>
                </a:rPr>
                <a:t>F7F7F7</a:t>
              </a:r>
            </a:p>
          </p:txBody>
        </p:sp>
        <p:sp>
          <p:nvSpPr>
            <p:cNvPr id="56" name="Oval 55"/>
            <p:cNvSpPr>
              <a:spLocks noChangeAspect="1"/>
            </p:cNvSpPr>
            <p:nvPr userDrawn="1"/>
          </p:nvSpPr>
          <p:spPr>
            <a:xfrm>
              <a:off x="9296399" y="2974456"/>
              <a:ext cx="582378" cy="582378"/>
            </a:xfrm>
            <a:prstGeom prst="ellipse">
              <a:avLst/>
            </a:prstGeom>
            <a:solidFill>
              <a:srgbClr val="E7EBF4"/>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535353"/>
                  </a:solidFill>
                  <a:effectLst/>
                  <a:uLnTx/>
                  <a:uFillTx/>
                  <a:latin typeface="Graphik Extralight"/>
                  <a:ea typeface="+mn-ea"/>
                  <a:cs typeface="+mn-cs"/>
                </a:rPr>
                <a:t>Lens</a:t>
              </a:r>
              <a:br>
                <a:rPr kumimoji="0" lang="en-US" sz="800" b="0" i="0" u="none" strike="noStrike" kern="0" cap="none" spc="0" normalizeH="0" baseline="0" noProof="0" dirty="0">
                  <a:ln>
                    <a:noFill/>
                  </a:ln>
                  <a:solidFill>
                    <a:srgbClr val="535353"/>
                  </a:solidFill>
                  <a:effectLst/>
                  <a:uLnTx/>
                  <a:uFillTx/>
                  <a:latin typeface="Graphik Extralight"/>
                  <a:ea typeface="+mn-ea"/>
                  <a:cs typeface="+mn-cs"/>
                </a:rPr>
              </a:br>
              <a:r>
                <a:rPr kumimoji="0" lang="en-US" sz="800" b="0" i="0" u="none" strike="noStrike" kern="0" cap="none" spc="0" normalizeH="0" baseline="0" noProof="0" dirty="0">
                  <a:ln>
                    <a:noFill/>
                  </a:ln>
                  <a:solidFill>
                    <a:srgbClr val="535353"/>
                  </a:solidFill>
                  <a:effectLst/>
                  <a:uLnTx/>
                  <a:uFillTx/>
                  <a:latin typeface="Graphik Extralight"/>
                  <a:ea typeface="+mn-ea"/>
                  <a:cs typeface="+mn-cs"/>
                </a:rPr>
                <a:t>EBEFF6</a:t>
              </a:r>
            </a:p>
          </p:txBody>
        </p:sp>
        <p:sp>
          <p:nvSpPr>
            <p:cNvPr id="57" name="Oval 56"/>
            <p:cNvSpPr>
              <a:spLocks noChangeAspect="1"/>
            </p:cNvSpPr>
            <p:nvPr userDrawn="1"/>
          </p:nvSpPr>
          <p:spPr>
            <a:xfrm>
              <a:off x="9901951" y="2974456"/>
              <a:ext cx="582378" cy="582378"/>
            </a:xfrm>
            <a:prstGeom prst="ellipse">
              <a:avLst/>
            </a:prstGeom>
            <a:solidFill>
              <a:srgbClr val="F9ECFF"/>
            </a:solidFill>
            <a:ln w="9525" cap="flat" cmpd="sng" algn="ctr">
              <a:noFill/>
              <a:prstDash val="solid"/>
            </a:ln>
            <a:effectLst/>
          </p:spPr>
          <p:txBody>
            <a:bodyPr lIns="0" tIns="0" rIns="0" bIns="0"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rgbClr val="535353"/>
                  </a:solidFill>
                  <a:effectLst/>
                  <a:uLnTx/>
                  <a:uFillTx/>
                  <a:latin typeface="Graphik Extralight"/>
                  <a:ea typeface="+mn-ea"/>
                  <a:cs typeface="+mn-cs"/>
                </a:rPr>
                <a:t>Hamm</a:t>
              </a:r>
              <a:br>
                <a:rPr kumimoji="0" lang="en-US" sz="800" b="0" i="0" u="none" strike="noStrike" kern="0" cap="none" spc="0" normalizeH="0" baseline="0" noProof="0" dirty="0">
                  <a:ln>
                    <a:noFill/>
                  </a:ln>
                  <a:solidFill>
                    <a:srgbClr val="535353"/>
                  </a:solidFill>
                  <a:effectLst/>
                  <a:uLnTx/>
                  <a:uFillTx/>
                  <a:latin typeface="Graphik Extralight"/>
                  <a:ea typeface="+mn-ea"/>
                  <a:cs typeface="+mn-cs"/>
                </a:rPr>
              </a:br>
              <a:r>
                <a:rPr kumimoji="0" lang="en-US" sz="800" b="0" i="0" u="none" strike="noStrike" kern="0" cap="none" spc="0" normalizeH="0" baseline="0" noProof="0" dirty="0">
                  <a:ln>
                    <a:noFill/>
                  </a:ln>
                  <a:solidFill>
                    <a:srgbClr val="535353"/>
                  </a:solidFill>
                  <a:effectLst/>
                  <a:uLnTx/>
                  <a:uFillTx/>
                  <a:latin typeface="Graphik Extralight"/>
                  <a:ea typeface="+mn-ea"/>
                  <a:cs typeface="+mn-cs"/>
                </a:rPr>
                <a:t>FAF0FF</a:t>
              </a:r>
            </a:p>
          </p:txBody>
        </p:sp>
      </p:grpSp>
      <p:sp>
        <p:nvSpPr>
          <p:cNvPr id="29" name="Title Placeholder 1">
            <a:extLst>
              <a:ext uri="{FF2B5EF4-FFF2-40B4-BE49-F238E27FC236}">
                <a16:creationId xmlns:a16="http://schemas.microsoft.com/office/drawing/2014/main" id="{16183A43-E7A0-49A7-B752-651A2EA85D47}"/>
              </a:ext>
            </a:extLst>
          </p:cNvPr>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30" name="Text Placeholder 3">
            <a:extLst>
              <a:ext uri="{FF2B5EF4-FFF2-40B4-BE49-F238E27FC236}">
                <a16:creationId xmlns:a16="http://schemas.microsoft.com/office/drawing/2014/main" id="{A9525F41-CA33-441C-8465-FEBAE4E02F05}"/>
              </a:ext>
            </a:extLst>
          </p:cNvPr>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1" name="NEW Brand Colors 2018">
            <a:extLst>
              <a:ext uri="{FF2B5EF4-FFF2-40B4-BE49-F238E27FC236}">
                <a16:creationId xmlns:a16="http://schemas.microsoft.com/office/drawing/2014/main" id="{25EE52E0-5489-48C7-A35E-ABB319F50F9E}"/>
              </a:ext>
            </a:extLst>
          </p:cNvPr>
          <p:cNvPicPr>
            <a:picLocks noChangeAspect="1"/>
          </p:cNvPicPr>
          <p:nvPr userDrawn="1"/>
        </p:nvPicPr>
        <p:blipFill>
          <a:blip r:embed="rId20"/>
          <a:stretch>
            <a:fillRect/>
          </a:stretch>
        </p:blipFill>
        <p:spPr>
          <a:xfrm rot="5400000">
            <a:off x="9288988" y="2942644"/>
            <a:ext cx="6858000" cy="972712"/>
          </a:xfrm>
          <a:prstGeom prst="rect">
            <a:avLst/>
          </a:prstGeom>
        </p:spPr>
      </p:pic>
      <p:grpSp>
        <p:nvGrpSpPr>
          <p:cNvPr id="32" name="GRID" hidden="1">
            <a:extLst>
              <a:ext uri="{FF2B5EF4-FFF2-40B4-BE49-F238E27FC236}">
                <a16:creationId xmlns:a16="http://schemas.microsoft.com/office/drawing/2014/main" id="{13E05C98-CFC2-4150-BFE2-994186EEA0F8}"/>
              </a:ext>
            </a:extLst>
          </p:cNvPr>
          <p:cNvGrpSpPr/>
          <p:nvPr userDrawn="1"/>
        </p:nvGrpSpPr>
        <p:grpSpPr>
          <a:xfrm>
            <a:off x="0" y="0"/>
            <a:ext cx="12192000" cy="6858000"/>
            <a:chOff x="0" y="0"/>
            <a:chExt cx="12192000" cy="6858000"/>
          </a:xfrm>
        </p:grpSpPr>
        <p:cxnSp>
          <p:nvCxnSpPr>
            <p:cNvPr id="33" name="Straight Connector 32">
              <a:extLst>
                <a:ext uri="{FF2B5EF4-FFF2-40B4-BE49-F238E27FC236}">
                  <a16:creationId xmlns:a16="http://schemas.microsoft.com/office/drawing/2014/main" id="{7846B524-5145-4E7E-9244-01DCD1C72D12}"/>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3A0138E-65AD-44B3-9361-92B2B4F41514}"/>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F7BAD15-287E-4A30-A24E-1AF59565C65A}"/>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3FE52C5-1330-4CB3-93B1-7BC9C122C8EC}"/>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D06CF19F-3655-4EAD-865A-C68614BD0CF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40961059-A395-463D-ADFE-13796E6009F3}"/>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B6DE59B-3687-46EE-893D-9E592832989B}"/>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8430E6DB-ED1E-455A-84DC-6AE217E2C4CB}"/>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F6F7BB9F-89A8-47E9-AEB5-43977F6497C2}"/>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894A933-9EF0-458A-8437-24948ED04821}"/>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C9B96F9-59E2-422C-B35F-70C00E4C8A84}"/>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97BBCAFB-8B62-4E95-B470-36A89C5B8CDC}"/>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8605EC52-0AD1-4615-AA3D-2F364E7E5D12}"/>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4695937E-BEEF-4EA4-BC66-31825D8B6916}"/>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4849DBC2-DB7A-4F7C-BB78-D77FD2ECCABA}"/>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1C7B5EA-4C50-4CDD-B101-BA8D98EFFF44}"/>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8219DF6-AD93-4501-BF4E-A631082438CB}"/>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3C0AFCC-A090-4C5E-98B0-3FCF20137CBB}"/>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A042816D-3A2E-472B-9516-D5FD6A3A8F83}"/>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7B425B7E-9575-437C-98C4-772BB98DBD1C}"/>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B04A54B-BECC-45EA-8068-0A53D41D465B}"/>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D4819F8-01FC-4F75-AB8E-30F90CB9EF9F}"/>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35A5AA2-7F0B-4E32-B302-7FAFE34F60E2}"/>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7FB5394-93CA-40C3-A1F6-56B597C44E72}"/>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0B161CB8-5E53-44D8-87AA-483FEFF23038}"/>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01005511-0933-43C0-B9EC-05C9462133C1}"/>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FF23D123-FE4F-4048-8229-26DC634EFCAB}"/>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AE52850-B3BE-4C93-9C27-3A9FD3D3EB40}"/>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54B54BC2-E463-4A1D-BAFD-FD8B27535D23}"/>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AFAC8A0C-1704-4493-93DA-F75EF70545CC}"/>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2C0A8DA-E94F-4ED2-A5F1-E3A674BF195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3D665C0-2FCE-4777-A916-6B1978C386FA}"/>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DBD70C5C-98EE-451F-BE3F-E164551823B6}"/>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9BC56720-1BB2-44C7-A5B5-FFB0D1C7CC19}"/>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89" name=".64 square" hidden="1">
            <a:extLst>
              <a:ext uri="{FF2B5EF4-FFF2-40B4-BE49-F238E27FC236}">
                <a16:creationId xmlns:a16="http://schemas.microsoft.com/office/drawing/2014/main" id="{C6452A9F-FE40-4754-B970-49AB8BBB4790}"/>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90" name=".32 square" hidden="1">
            <a:extLst>
              <a:ext uri="{FF2B5EF4-FFF2-40B4-BE49-F238E27FC236}">
                <a16:creationId xmlns:a16="http://schemas.microsoft.com/office/drawing/2014/main" id="{3395356B-8389-417C-805C-91F02BE9C606}"/>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242400968"/>
      </p:ext>
    </p:extLst>
  </p:cSld>
  <p:clrMap bg1="lt1" tx1="dk1" bg2="lt2" tx2="dk2" accent1="accent1" accent2="accent2" accent3="accent3" accent4="accent4" accent5="accent5" accent6="accent6" hlink="hlink" folHlink="folHlink"/>
  <p:sldLayoutIdLst>
    <p:sldLayoutId id="2147484651" r:id="rId1"/>
    <p:sldLayoutId id="2147484652" r:id="rId2"/>
    <p:sldLayoutId id="2147484653" r:id="rId3"/>
    <p:sldLayoutId id="2147484654" r:id="rId4"/>
    <p:sldLayoutId id="2147484655" r:id="rId5"/>
    <p:sldLayoutId id="2147484656" r:id="rId6"/>
    <p:sldLayoutId id="2147484657" r:id="rId7"/>
    <p:sldLayoutId id="2147484658" r:id="rId8"/>
    <p:sldLayoutId id="2147484659" r:id="rId9"/>
    <p:sldLayoutId id="2147484660" r:id="rId10"/>
    <p:sldLayoutId id="2147484661" r:id="rId11"/>
    <p:sldLayoutId id="2147484663" r:id="rId12"/>
    <p:sldLayoutId id="2147484664" r:id="rId13"/>
    <p:sldLayoutId id="2147484665" r:id="rId14"/>
    <p:sldLayoutId id="2147484666" r:id="rId15"/>
    <p:sldLayoutId id="2147484667" r:id="rId16"/>
    <p:sldLayoutId id="2147484668" r:id="rId17"/>
    <p:sldLayoutId id="2147484669" r:id="rId18"/>
  </p:sldLayoutIdLst>
  <p:transition>
    <p:fade/>
  </p:transition>
  <p:hf sldNum="0" hdr="0" ftr="0" dt="0"/>
  <p:txStyles>
    <p:titleStyle>
      <a:lvl1pPr marL="302676" indent="0" algn="l" defTabSz="609585" rtl="0" eaLnBrk="1" latinLnBrk="0" hangingPunct="1">
        <a:spcBef>
          <a:spcPct val="0"/>
        </a:spcBef>
        <a:buNone/>
        <a:defRPr sz="3200" kern="1200">
          <a:solidFill>
            <a:srgbClr val="320C67"/>
          </a:solidFill>
          <a:latin typeface="Graphik Super"/>
          <a:ea typeface="+mj-ea"/>
          <a:cs typeface="Graphik Super"/>
        </a:defRPr>
      </a:lvl1pPr>
    </p:titleStyle>
    <p:bodyStyle>
      <a:lvl1pPr marL="306910" indent="0" algn="l" defTabSz="609585" rtl="0" eaLnBrk="1" latinLnBrk="0" hangingPunct="1">
        <a:lnSpc>
          <a:spcPct val="90000"/>
        </a:lnSpc>
        <a:spcBef>
          <a:spcPts val="1733"/>
        </a:spcBef>
        <a:spcAft>
          <a:spcPts val="0"/>
        </a:spcAft>
        <a:buSzPct val="65000"/>
        <a:buFontTx/>
        <a:buNone/>
        <a:defRPr sz="3200" kern="1200" baseline="0">
          <a:solidFill>
            <a:srgbClr val="320C67"/>
          </a:solidFill>
          <a:latin typeface="Graphik Extralight"/>
          <a:ea typeface="+mn-ea"/>
          <a:cs typeface="Graphik Extralight"/>
        </a:defRPr>
      </a:lvl1pPr>
      <a:lvl2pPr marL="306910" indent="0" algn="l" defTabSz="609585" rtl="0" eaLnBrk="1" latinLnBrk="0" hangingPunct="1">
        <a:lnSpc>
          <a:spcPct val="90000"/>
        </a:lnSpc>
        <a:spcBef>
          <a:spcPts val="1733"/>
        </a:spcBef>
        <a:spcAft>
          <a:spcPts val="0"/>
        </a:spcAft>
        <a:buSzPct val="65000"/>
        <a:buFont typeface="Arial"/>
        <a:buNone/>
        <a:defRPr sz="3200" kern="1200">
          <a:solidFill>
            <a:schemeClr val="tx1"/>
          </a:solidFill>
          <a:latin typeface="+mj-lt"/>
          <a:ea typeface="+mn-ea"/>
          <a:cs typeface="Graphik Super"/>
        </a:defRPr>
      </a:lvl2pPr>
      <a:lvl3pPr marL="304792" indent="0" algn="l" defTabSz="609585" rtl="0" eaLnBrk="1" latinLnBrk="0" hangingPunct="1">
        <a:lnSpc>
          <a:spcPct val="90000"/>
        </a:lnSpc>
        <a:spcBef>
          <a:spcPts val="1733"/>
        </a:spcBef>
        <a:spcAft>
          <a:spcPts val="0"/>
        </a:spcAft>
        <a:buSzPct val="65000"/>
        <a:buFontTx/>
        <a:buNone/>
        <a:defRPr sz="3200" kern="1200">
          <a:solidFill>
            <a:schemeClr val="accent1"/>
          </a:solidFill>
          <a:latin typeface="+mj-lt"/>
          <a:ea typeface="+mn-ea"/>
          <a:cs typeface="Graphik Black"/>
        </a:defRPr>
      </a:lvl3pPr>
      <a:lvl4pPr marL="304792" indent="-304792" algn="l" defTabSz="609585" rtl="0" eaLnBrk="1" latinLnBrk="0" hangingPunct="1">
        <a:lnSpc>
          <a:spcPct val="90000"/>
        </a:lnSpc>
        <a:spcBef>
          <a:spcPts val="1733"/>
        </a:spcBef>
        <a:spcAft>
          <a:spcPts val="0"/>
        </a:spcAft>
        <a:buSzPct val="65000"/>
        <a:buFont typeface="Arial"/>
        <a:buChar char="•"/>
        <a:defRPr sz="3200" kern="1200">
          <a:solidFill>
            <a:srgbClr val="320C67"/>
          </a:solidFill>
          <a:latin typeface="+mn-lt"/>
          <a:ea typeface="+mn-ea"/>
          <a:cs typeface="Graphik Super"/>
        </a:defRPr>
      </a:lvl4pPr>
      <a:lvl5pPr marL="609585" indent="-304792" algn="l" defTabSz="609585" rtl="0" eaLnBrk="1" latinLnBrk="0" hangingPunct="1">
        <a:lnSpc>
          <a:spcPct val="90000"/>
        </a:lnSpc>
        <a:spcBef>
          <a:spcPts val="1733"/>
        </a:spcBef>
        <a:spcAft>
          <a:spcPts val="0"/>
        </a:spcAft>
        <a:buSzPct val="65000"/>
        <a:buFont typeface="Arial"/>
        <a:buChar char="•"/>
        <a:defRPr sz="3200" kern="1200" baseline="0">
          <a:solidFill>
            <a:schemeClr val="tx1"/>
          </a:solidFill>
          <a:latin typeface="+mn-lt"/>
          <a:ea typeface="+mn-ea"/>
          <a:cs typeface="Graphik Super"/>
        </a:defRPr>
      </a:lvl5pPr>
      <a:lvl6pPr marL="304792" indent="-304792" algn="l" defTabSz="609585" rtl="0" eaLnBrk="1" latinLnBrk="0" hangingPunct="1">
        <a:lnSpc>
          <a:spcPct val="90000"/>
        </a:lnSpc>
        <a:spcBef>
          <a:spcPts val="1733"/>
        </a:spcBef>
        <a:spcAft>
          <a:spcPts val="0"/>
        </a:spcAft>
        <a:buSzPct val="65000"/>
        <a:buFont typeface="Arial"/>
        <a:buChar char="•"/>
        <a:defRPr sz="3200" kern="1200">
          <a:solidFill>
            <a:schemeClr val="tx1"/>
          </a:solidFill>
          <a:latin typeface="+mj-lt"/>
          <a:ea typeface="+mn-ea"/>
          <a:cs typeface="Graphik Black"/>
        </a:defRPr>
      </a:lvl6pPr>
      <a:lvl7pPr marL="609585" indent="-304792" algn="l" defTabSz="609585" rtl="0" eaLnBrk="1" latinLnBrk="0" hangingPunct="1">
        <a:lnSpc>
          <a:spcPct val="90000"/>
        </a:lnSpc>
        <a:spcBef>
          <a:spcPts val="1733"/>
        </a:spcBef>
        <a:spcAft>
          <a:spcPts val="0"/>
        </a:spcAft>
        <a:buSzPct val="65000"/>
        <a:buFont typeface="Arial"/>
        <a:buChar char="•"/>
        <a:defRPr sz="3200" kern="1200" baseline="0">
          <a:solidFill>
            <a:schemeClr val="tx1"/>
          </a:solidFill>
          <a:latin typeface="+mj-lt"/>
          <a:ea typeface="+mn-ea"/>
          <a:cs typeface="Graphik Black"/>
        </a:defRPr>
      </a:lvl7pPr>
      <a:lvl8pPr marL="609585" indent="-304792" algn="l" defTabSz="609585" rtl="0" eaLnBrk="1" latinLnBrk="0" hangingPunct="1">
        <a:lnSpc>
          <a:spcPct val="90000"/>
        </a:lnSpc>
        <a:spcBef>
          <a:spcPts val="1733"/>
        </a:spcBef>
        <a:spcAft>
          <a:spcPts val="0"/>
        </a:spcAft>
        <a:buSzPct val="65000"/>
        <a:buFont typeface="+mj-lt"/>
        <a:buAutoNum type="arabicPeriod"/>
        <a:defRPr sz="3200" kern="1200">
          <a:solidFill>
            <a:schemeClr val="tx1"/>
          </a:solidFill>
          <a:latin typeface="+mn-lt"/>
          <a:ea typeface="+mn-ea"/>
          <a:cs typeface="Graphik Super"/>
        </a:defRPr>
      </a:lvl8pPr>
      <a:lvl9pPr marL="609585" indent="-304792" algn="l" defTabSz="609585" rtl="0" eaLnBrk="1" latinLnBrk="0" hangingPunct="1">
        <a:lnSpc>
          <a:spcPct val="90000"/>
        </a:lnSpc>
        <a:spcBef>
          <a:spcPts val="1733"/>
        </a:spcBef>
        <a:spcAft>
          <a:spcPts val="0"/>
        </a:spcAft>
        <a:buSzPct val="65000"/>
        <a:buFont typeface="+mj-lt"/>
        <a:buAutoNum type="arabicPeriod"/>
        <a:defRPr sz="3200" kern="1200">
          <a:solidFill>
            <a:schemeClr val="tx1"/>
          </a:solidFill>
          <a:latin typeface="Graphik Super"/>
          <a:ea typeface="+mn-ea"/>
          <a:cs typeface="Graphik Super"/>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68" userDrawn="1">
          <p15:clr>
            <a:srgbClr val="C35EA4"/>
          </p15:clr>
        </p15:guide>
        <p15:guide id="2" pos="7313" userDrawn="1">
          <p15:clr>
            <a:srgbClr val="C35EA4"/>
          </p15:clr>
        </p15:guide>
        <p15:guide id="3" orient="horz" pos="369" userDrawn="1">
          <p15:clr>
            <a:srgbClr val="C35EA4"/>
          </p15:clr>
        </p15:guide>
        <p15:guide id="4" orient="horz" pos="3949" userDrawn="1">
          <p15:clr>
            <a:srgbClr val="C35EA4"/>
          </p15:clr>
        </p15:guide>
        <p15:guide id="5" orient="horz" pos="184" userDrawn="1">
          <p15:clr>
            <a:srgbClr val="A4A3A4"/>
          </p15:clr>
        </p15:guide>
        <p15:guide id="6" pos="185" userDrawn="1">
          <p15:clr>
            <a:srgbClr val="A4A3A4"/>
          </p15:clr>
        </p15:guide>
        <p15:guide id="7" orient="horz" pos="4135" userDrawn="1">
          <p15:clr>
            <a:srgbClr val="A4A3A4"/>
          </p15:clr>
        </p15:guide>
        <p15:guide id="8"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39.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0.xml"/></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3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0.xml"/></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7.xml"/><Relationship Id="rId1" Type="http://schemas.openxmlformats.org/officeDocument/2006/relationships/slideLayout" Target="../slideLayouts/slideLayout39.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8.xml"/><Relationship Id="rId1" Type="http://schemas.openxmlformats.org/officeDocument/2006/relationships/slideLayout" Target="../slideLayouts/slideLayout3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2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0.xml"/><Relationship Id="rId1" Type="http://schemas.openxmlformats.org/officeDocument/2006/relationships/slideLayout" Target="../slideLayouts/slideLayout39.xml"/></Relationships>
</file>

<file path=ppt/slides/_rels/slide2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1.xml"/><Relationship Id="rId1" Type="http://schemas.openxmlformats.org/officeDocument/2006/relationships/slideLayout" Target="../slideLayouts/slideLayout41.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4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6.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4.xml"/><Relationship Id="rId1" Type="http://schemas.openxmlformats.org/officeDocument/2006/relationships/slideLayout" Target="../slideLayouts/slideLayout41.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5.xml"/><Relationship Id="rId1" Type="http://schemas.openxmlformats.org/officeDocument/2006/relationships/slideLayout" Target="../slideLayouts/slideLayout41.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6.xml"/><Relationship Id="rId1" Type="http://schemas.openxmlformats.org/officeDocument/2006/relationships/slideLayout" Target="../slideLayouts/slideLayout41.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7.xml"/><Relationship Id="rId1" Type="http://schemas.openxmlformats.org/officeDocument/2006/relationships/slideLayout" Target="../slideLayouts/slideLayout41.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8.xml"/><Relationship Id="rId1" Type="http://schemas.openxmlformats.org/officeDocument/2006/relationships/slideLayout" Target="../slideLayouts/slideLayout41.xml"/></Relationships>
</file>

<file path=ppt/slides/_rels/slide2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9.xml"/><Relationship Id="rId1" Type="http://schemas.openxmlformats.org/officeDocument/2006/relationships/slideLayout" Target="../slideLayouts/slideLayout41.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36.xml"/><Relationship Id="rId4" Type="http://schemas.openxmlformats.org/officeDocument/2006/relationships/image" Target="../media/image9.jpg"/></Relationships>
</file>

<file path=ppt/slides/_rels/slide3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0.xml"/><Relationship Id="rId1" Type="http://schemas.openxmlformats.org/officeDocument/2006/relationships/slideLayout" Target="../slideLayouts/slideLayout39.xml"/></Relationships>
</file>

<file path=ppt/slides/_rels/slide3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1.xml"/><Relationship Id="rId1" Type="http://schemas.openxmlformats.org/officeDocument/2006/relationships/slideLayout" Target="../slideLayouts/slideLayout41.xml"/></Relationships>
</file>

<file path=ppt/slides/_rels/slide3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2.xml"/><Relationship Id="rId1" Type="http://schemas.openxmlformats.org/officeDocument/2006/relationships/slideLayout" Target="../slideLayouts/slideLayout41.xml"/></Relationships>
</file>

<file path=ppt/slides/_rels/slide3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3.xml"/><Relationship Id="rId1" Type="http://schemas.openxmlformats.org/officeDocument/2006/relationships/slideLayout" Target="../slideLayouts/slideLayout41.xml"/></Relationships>
</file>

<file path=ppt/slides/_rels/slide3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4.xml"/><Relationship Id="rId1" Type="http://schemas.openxmlformats.org/officeDocument/2006/relationships/slideLayout" Target="../slideLayouts/slideLayout3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36.xml"/><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1952846" y="563703"/>
            <a:ext cx="8599040" cy="2303916"/>
          </a:xfrm>
        </p:spPr>
        <p:txBody>
          <a:bodyPr/>
          <a:lstStyle/>
          <a:p>
            <a:r>
              <a:rPr lang="en-US" sz="5400" dirty="0"/>
              <a:t>Forging a Functional Enterprise</a:t>
            </a:r>
          </a:p>
        </p:txBody>
      </p:sp>
      <p:sp>
        <p:nvSpPr>
          <p:cNvPr id="6" name="Slide Number Placeholder 5"/>
          <p:cNvSpPr>
            <a:spLocks noGrp="1"/>
          </p:cNvSpPr>
          <p:nvPr>
            <p:ph type="sldNum" sz="quarter" idx="4294967295"/>
          </p:nvPr>
        </p:nvSpPr>
        <p:spPr>
          <a:xfrm>
            <a:off x="11539538" y="6607175"/>
            <a:ext cx="652462" cy="209550"/>
          </a:xfrm>
        </p:spPr>
        <p:txBody>
          <a:bodyPr/>
          <a:lstStyle/>
          <a:p>
            <a:fld id="{AD2A54FB-E70F-934F-AD89-A55FDB9FDD38}" type="slidenum">
              <a:rPr lang="en-US" smtClean="0"/>
              <a:pPr/>
              <a:t>1</a:t>
            </a:fld>
            <a:endParaRPr lang="en-US" dirty="0"/>
          </a:p>
        </p:txBody>
      </p:sp>
      <p:sp>
        <p:nvSpPr>
          <p:cNvPr id="4" name="Text Placeholder 3">
            <a:extLst>
              <a:ext uri="{FF2B5EF4-FFF2-40B4-BE49-F238E27FC236}">
                <a16:creationId xmlns:a16="http://schemas.microsoft.com/office/drawing/2014/main" id="{F71CB86F-B149-4A7B-9F34-96ECE61968E0}"/>
              </a:ext>
            </a:extLst>
          </p:cNvPr>
          <p:cNvSpPr>
            <a:spLocks noGrp="1"/>
          </p:cNvSpPr>
          <p:nvPr>
            <p:ph type="body" sz="quarter" idx="10"/>
          </p:nvPr>
        </p:nvSpPr>
        <p:spPr>
          <a:xfrm>
            <a:off x="1796480" y="3165136"/>
            <a:ext cx="8599040" cy="943881"/>
          </a:xfrm>
        </p:spPr>
        <p:txBody>
          <a:bodyPr/>
          <a:lstStyle/>
          <a:p>
            <a:r>
              <a:rPr lang="en-US" sz="3200" dirty="0"/>
              <a:t>How thinking functionally transforms line-of-business applications</a:t>
            </a:r>
          </a:p>
        </p:txBody>
      </p:sp>
      <p:sp>
        <p:nvSpPr>
          <p:cNvPr id="9" name="Text Placeholder 3">
            <a:extLst>
              <a:ext uri="{FF2B5EF4-FFF2-40B4-BE49-F238E27FC236}">
                <a16:creationId xmlns:a16="http://schemas.microsoft.com/office/drawing/2014/main" id="{05577883-1B2D-476A-8FBC-3D60953BC3AF}"/>
              </a:ext>
            </a:extLst>
          </p:cNvPr>
          <p:cNvSpPr txBox="1">
            <a:spLocks/>
          </p:cNvSpPr>
          <p:nvPr/>
        </p:nvSpPr>
        <p:spPr>
          <a:xfrm>
            <a:off x="1180408" y="4735275"/>
            <a:ext cx="9559636" cy="943881"/>
          </a:xfrm>
          <a:prstGeom prst="rect">
            <a:avLst/>
          </a:prstGeom>
        </p:spPr>
        <p:txBody>
          <a:bodyPr vert="horz" lIns="0" tIns="0" rIns="0" bIns="0" rtlCol="0">
            <a:noAutofit/>
          </a:bodyPr>
          <a:lstStyle>
            <a:lvl1pPr marL="306910" indent="0" algn="ctr" defTabSz="609585" rtl="0" eaLnBrk="1" latinLnBrk="0" hangingPunct="1">
              <a:lnSpc>
                <a:spcPct val="90000"/>
              </a:lnSpc>
              <a:spcBef>
                <a:spcPts val="1733"/>
              </a:spcBef>
              <a:spcAft>
                <a:spcPts val="0"/>
              </a:spcAft>
              <a:buSzPct val="65000"/>
              <a:buFontTx/>
              <a:buNone/>
              <a:defRPr sz="2400" kern="1200" baseline="0">
                <a:solidFill>
                  <a:schemeClr val="bg1"/>
                </a:solidFill>
                <a:latin typeface="Graphik Extralight"/>
                <a:ea typeface="+mn-ea"/>
                <a:cs typeface="Graphik Extralight"/>
              </a:defRPr>
            </a:lvl1pPr>
            <a:lvl2pPr marL="306910" indent="0" algn="l" defTabSz="609585" rtl="0" eaLnBrk="1" latinLnBrk="0" hangingPunct="1">
              <a:lnSpc>
                <a:spcPct val="90000"/>
              </a:lnSpc>
              <a:spcBef>
                <a:spcPts val="1733"/>
              </a:spcBef>
              <a:spcAft>
                <a:spcPts val="0"/>
              </a:spcAft>
              <a:buSzPct val="65000"/>
              <a:buFont typeface="Arial"/>
              <a:buNone/>
              <a:defRPr sz="3200" kern="1200">
                <a:solidFill>
                  <a:schemeClr val="tx1"/>
                </a:solidFill>
                <a:latin typeface="+mj-lt"/>
                <a:ea typeface="+mn-ea"/>
                <a:cs typeface="Graphik Super"/>
              </a:defRPr>
            </a:lvl2pPr>
            <a:lvl3pPr marL="304792" indent="0" algn="l" defTabSz="609585" rtl="0" eaLnBrk="1" latinLnBrk="0" hangingPunct="1">
              <a:lnSpc>
                <a:spcPct val="90000"/>
              </a:lnSpc>
              <a:spcBef>
                <a:spcPts val="1733"/>
              </a:spcBef>
              <a:spcAft>
                <a:spcPts val="0"/>
              </a:spcAft>
              <a:buSzPct val="65000"/>
              <a:buFontTx/>
              <a:buNone/>
              <a:defRPr sz="3200" kern="1200">
                <a:solidFill>
                  <a:schemeClr val="accent1"/>
                </a:solidFill>
                <a:latin typeface="+mj-lt"/>
                <a:ea typeface="+mn-ea"/>
                <a:cs typeface="Graphik Black"/>
              </a:defRPr>
            </a:lvl3pPr>
            <a:lvl4pPr marL="304792" indent="-304792" algn="l" defTabSz="609585" rtl="0" eaLnBrk="1" latinLnBrk="0" hangingPunct="1">
              <a:lnSpc>
                <a:spcPct val="90000"/>
              </a:lnSpc>
              <a:spcBef>
                <a:spcPts val="1733"/>
              </a:spcBef>
              <a:spcAft>
                <a:spcPts val="0"/>
              </a:spcAft>
              <a:buSzPct val="65000"/>
              <a:buFont typeface="Arial"/>
              <a:buChar char="•"/>
              <a:defRPr sz="3200" kern="1200">
                <a:solidFill>
                  <a:srgbClr val="320C67"/>
                </a:solidFill>
                <a:latin typeface="+mn-lt"/>
                <a:ea typeface="+mn-ea"/>
                <a:cs typeface="Graphik Super"/>
              </a:defRPr>
            </a:lvl4pPr>
            <a:lvl5pPr marL="609585" indent="-304792" algn="l" defTabSz="609585" rtl="0" eaLnBrk="1" latinLnBrk="0" hangingPunct="1">
              <a:lnSpc>
                <a:spcPct val="90000"/>
              </a:lnSpc>
              <a:spcBef>
                <a:spcPts val="1733"/>
              </a:spcBef>
              <a:spcAft>
                <a:spcPts val="0"/>
              </a:spcAft>
              <a:buSzPct val="65000"/>
              <a:buFont typeface="Arial"/>
              <a:buChar char="•"/>
              <a:defRPr sz="3200" kern="1200" baseline="0">
                <a:solidFill>
                  <a:schemeClr val="tx1"/>
                </a:solidFill>
                <a:latin typeface="+mn-lt"/>
                <a:ea typeface="+mn-ea"/>
                <a:cs typeface="Graphik Super"/>
              </a:defRPr>
            </a:lvl5pPr>
            <a:lvl6pPr marL="304792" indent="-304792" algn="l" defTabSz="609585" rtl="0" eaLnBrk="1" latinLnBrk="0" hangingPunct="1">
              <a:lnSpc>
                <a:spcPct val="90000"/>
              </a:lnSpc>
              <a:spcBef>
                <a:spcPts val="1733"/>
              </a:spcBef>
              <a:spcAft>
                <a:spcPts val="0"/>
              </a:spcAft>
              <a:buSzPct val="65000"/>
              <a:buFont typeface="Arial"/>
              <a:buChar char="•"/>
              <a:defRPr sz="3200" kern="1200">
                <a:solidFill>
                  <a:schemeClr val="tx1"/>
                </a:solidFill>
                <a:latin typeface="+mj-lt"/>
                <a:ea typeface="+mn-ea"/>
                <a:cs typeface="Graphik Black"/>
              </a:defRPr>
            </a:lvl6pPr>
            <a:lvl7pPr marL="609585" indent="-304792" algn="l" defTabSz="609585" rtl="0" eaLnBrk="1" latinLnBrk="0" hangingPunct="1">
              <a:lnSpc>
                <a:spcPct val="90000"/>
              </a:lnSpc>
              <a:spcBef>
                <a:spcPts val="1733"/>
              </a:spcBef>
              <a:spcAft>
                <a:spcPts val="0"/>
              </a:spcAft>
              <a:buSzPct val="65000"/>
              <a:buFont typeface="Arial"/>
              <a:buChar char="•"/>
              <a:defRPr sz="3200" kern="1200" baseline="0">
                <a:solidFill>
                  <a:schemeClr val="tx1"/>
                </a:solidFill>
                <a:latin typeface="+mj-lt"/>
                <a:ea typeface="+mn-ea"/>
                <a:cs typeface="Graphik Black"/>
              </a:defRPr>
            </a:lvl7pPr>
            <a:lvl8pPr marL="609585" indent="-304792" algn="l" defTabSz="609585" rtl="0" eaLnBrk="1" latinLnBrk="0" hangingPunct="1">
              <a:lnSpc>
                <a:spcPct val="90000"/>
              </a:lnSpc>
              <a:spcBef>
                <a:spcPts val="1733"/>
              </a:spcBef>
              <a:spcAft>
                <a:spcPts val="0"/>
              </a:spcAft>
              <a:buSzPct val="65000"/>
              <a:buFont typeface="+mj-lt"/>
              <a:buAutoNum type="arabicPeriod"/>
              <a:defRPr sz="3200" kern="1200">
                <a:solidFill>
                  <a:schemeClr val="tx1"/>
                </a:solidFill>
                <a:latin typeface="+mn-lt"/>
                <a:ea typeface="+mn-ea"/>
                <a:cs typeface="Graphik Super"/>
              </a:defRPr>
            </a:lvl8pPr>
            <a:lvl9pPr marL="609585" indent="-304792" algn="l" defTabSz="609585" rtl="0" eaLnBrk="1" latinLnBrk="0" hangingPunct="1">
              <a:lnSpc>
                <a:spcPct val="90000"/>
              </a:lnSpc>
              <a:spcBef>
                <a:spcPts val="1733"/>
              </a:spcBef>
              <a:spcAft>
                <a:spcPts val="0"/>
              </a:spcAft>
              <a:buSzPct val="65000"/>
              <a:buFont typeface="+mj-lt"/>
              <a:buAutoNum type="arabicPeriod"/>
              <a:defRPr sz="3200" kern="1200">
                <a:solidFill>
                  <a:schemeClr val="tx1"/>
                </a:solidFill>
                <a:latin typeface="Graphik Super"/>
                <a:ea typeface="+mn-ea"/>
                <a:cs typeface="Graphik Super"/>
              </a:defRPr>
            </a:lvl9pPr>
          </a:lstStyle>
          <a:p>
            <a:pPr>
              <a:lnSpc>
                <a:spcPct val="100000"/>
              </a:lnSpc>
              <a:spcBef>
                <a:spcPts val="0"/>
              </a:spcBef>
            </a:pPr>
            <a:r>
              <a:rPr lang="en-US" sz="3200" dirty="0"/>
              <a:t>Scott Havens</a:t>
            </a:r>
          </a:p>
          <a:p>
            <a:pPr>
              <a:lnSpc>
                <a:spcPct val="100000"/>
              </a:lnSpc>
              <a:spcBef>
                <a:spcPts val="0"/>
              </a:spcBef>
            </a:pPr>
            <a:r>
              <a:rPr lang="en-US" sz="3200" dirty="0"/>
              <a:t>Director of Engineering</a:t>
            </a:r>
          </a:p>
          <a:p>
            <a:pPr>
              <a:lnSpc>
                <a:spcPct val="100000"/>
              </a:lnSpc>
              <a:spcBef>
                <a:spcPts val="0"/>
              </a:spcBef>
            </a:pPr>
            <a:r>
              <a:rPr lang="en-US" sz="3200" dirty="0"/>
              <a:t>Jet.com and </a:t>
            </a:r>
            <a:r>
              <a:rPr lang="en-US" sz="3200" dirty="0" err="1"/>
              <a:t>WalmartLabs</a:t>
            </a:r>
            <a:endParaRPr lang="en-US" sz="3200" dirty="0"/>
          </a:p>
        </p:txBody>
      </p:sp>
    </p:spTree>
    <p:extLst>
      <p:ext uri="{BB962C8B-B14F-4D97-AF65-F5344CB8AC3E}">
        <p14:creationId xmlns:p14="http://schemas.microsoft.com/office/powerpoint/2010/main" val="11199428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4200" y="2981637"/>
            <a:ext cx="4160520" cy="430887"/>
          </a:xfrm>
        </p:spPr>
        <p:txBody>
          <a:bodyPr/>
          <a:lstStyle/>
          <a:p>
            <a:r>
              <a:rPr lang="en-US" dirty="0"/>
              <a:t>Introducing “Panther”</a:t>
            </a:r>
          </a:p>
        </p:txBody>
      </p:sp>
      <p:pic>
        <p:nvPicPr>
          <p:cNvPr id="6" name="Picture Placeholder 5">
            <a:extLst>
              <a:ext uri="{FF2B5EF4-FFF2-40B4-BE49-F238E27FC236}">
                <a16:creationId xmlns:a16="http://schemas.microsoft.com/office/drawing/2014/main" id="{3A4ECAD1-5072-4164-82E2-33CADD07388B}"/>
              </a:ext>
            </a:extLst>
          </p:cNvPr>
          <p:cNvPicPr>
            <a:picLocks noGrp="1" noChangeAspect="1"/>
          </p:cNvPicPr>
          <p:nvPr>
            <p:ph type="pic" sz="quarter" idx="11"/>
          </p:nvPr>
        </p:nvPicPr>
        <p:blipFill>
          <a:blip r:embed="rId3"/>
          <a:srcRect l="2538" r="2538"/>
          <a:stretch>
            <a:fillRect/>
          </a:stretch>
        </p:blipFill>
        <p:spPr/>
      </p:pic>
    </p:spTree>
    <p:extLst>
      <p:ext uri="{BB962C8B-B14F-4D97-AF65-F5344CB8AC3E}">
        <p14:creationId xmlns:p14="http://schemas.microsoft.com/office/powerpoint/2010/main" val="18116659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A88B931-EC83-4C8D-8D1C-A5A6340D9205}"/>
              </a:ext>
            </a:extLst>
          </p:cNvPr>
          <p:cNvPicPr>
            <a:picLocks noChangeAspect="1"/>
          </p:cNvPicPr>
          <p:nvPr/>
        </p:nvPicPr>
        <p:blipFill>
          <a:blip r:embed="rId3"/>
          <a:stretch>
            <a:fillRect/>
          </a:stretch>
        </p:blipFill>
        <p:spPr>
          <a:xfrm>
            <a:off x="291894" y="1922775"/>
            <a:ext cx="11729831" cy="3335025"/>
          </a:xfrm>
          <a:prstGeom prst="rect">
            <a:avLst/>
          </a:prstGeom>
        </p:spPr>
      </p:pic>
      <p:sp>
        <p:nvSpPr>
          <p:cNvPr id="2" name="Title 1">
            <a:extLst>
              <a:ext uri="{FF2B5EF4-FFF2-40B4-BE49-F238E27FC236}">
                <a16:creationId xmlns:a16="http://schemas.microsoft.com/office/drawing/2014/main" id="{789B5878-7ED7-47FB-86F6-D1E85629705F}"/>
              </a:ext>
            </a:extLst>
          </p:cNvPr>
          <p:cNvSpPr>
            <a:spLocks noGrp="1"/>
          </p:cNvSpPr>
          <p:nvPr>
            <p:ph type="title"/>
          </p:nvPr>
        </p:nvSpPr>
        <p:spPr/>
        <p:txBody>
          <a:bodyPr/>
          <a:lstStyle/>
          <a:p>
            <a:r>
              <a:rPr lang="en-US" dirty="0"/>
              <a:t>Core flow – executing commands</a:t>
            </a:r>
          </a:p>
        </p:txBody>
      </p:sp>
    </p:spTree>
    <p:extLst>
      <p:ext uri="{BB962C8B-B14F-4D97-AF65-F5344CB8AC3E}">
        <p14:creationId xmlns:p14="http://schemas.microsoft.com/office/powerpoint/2010/main" val="20708303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27C5FF-28AA-4BEE-B80B-5EDE0B0B63A2}"/>
              </a:ext>
            </a:extLst>
          </p:cNvPr>
          <p:cNvPicPr>
            <a:picLocks noChangeAspect="1"/>
          </p:cNvPicPr>
          <p:nvPr/>
        </p:nvPicPr>
        <p:blipFill>
          <a:blip r:embed="rId3"/>
          <a:stretch>
            <a:fillRect/>
          </a:stretch>
        </p:blipFill>
        <p:spPr>
          <a:xfrm>
            <a:off x="1478062" y="1270389"/>
            <a:ext cx="8300110" cy="2359887"/>
          </a:xfrm>
          <a:prstGeom prst="rect">
            <a:avLst/>
          </a:prstGeom>
        </p:spPr>
      </p:pic>
      <p:sp>
        <p:nvSpPr>
          <p:cNvPr id="2" name="Title 1">
            <a:extLst>
              <a:ext uri="{FF2B5EF4-FFF2-40B4-BE49-F238E27FC236}">
                <a16:creationId xmlns:a16="http://schemas.microsoft.com/office/drawing/2014/main" id="{789B5878-7ED7-47FB-86F6-D1E85629705F}"/>
              </a:ext>
            </a:extLst>
          </p:cNvPr>
          <p:cNvSpPr>
            <a:spLocks noGrp="1"/>
          </p:cNvSpPr>
          <p:nvPr>
            <p:ph type="title"/>
          </p:nvPr>
        </p:nvSpPr>
        <p:spPr>
          <a:xfrm>
            <a:off x="584200" y="457200"/>
            <a:ext cx="6997007" cy="680186"/>
          </a:xfrm>
        </p:spPr>
        <p:txBody>
          <a:bodyPr/>
          <a:lstStyle/>
          <a:p>
            <a:r>
              <a:rPr lang="en-US" dirty="0"/>
              <a:t>Core flow – executing commands, producing events</a:t>
            </a:r>
          </a:p>
        </p:txBody>
      </p:sp>
      <p:sp>
        <p:nvSpPr>
          <p:cNvPr id="6" name="TextBox 5">
            <a:extLst>
              <a:ext uri="{FF2B5EF4-FFF2-40B4-BE49-F238E27FC236}">
                <a16:creationId xmlns:a16="http://schemas.microsoft.com/office/drawing/2014/main" id="{61B73DDC-30C1-41F6-BDFF-49B6E7464DDA}"/>
              </a:ext>
            </a:extLst>
          </p:cNvPr>
          <p:cNvSpPr txBox="1"/>
          <p:nvPr/>
        </p:nvSpPr>
        <p:spPr>
          <a:xfrm>
            <a:off x="1236663" y="4206240"/>
            <a:ext cx="4837222" cy="1538883"/>
          </a:xfrm>
          <a:prstGeom prst="rect">
            <a:avLst/>
          </a:prstGeom>
          <a:noFill/>
        </p:spPr>
        <p:txBody>
          <a:bodyPr wrap="none" lIns="0" tIns="0" rIns="0" bIns="0" rtlCol="0">
            <a:spAutoFit/>
          </a:bodyPr>
          <a:lstStyle/>
          <a:p>
            <a:pPr marL="457200" indent="-457200" algn="l">
              <a:buAutoNum type="arabicPeriod"/>
            </a:pPr>
            <a:r>
              <a:rPr lang="en-US" sz="2000" b="1" dirty="0">
                <a:gradFill>
                  <a:gsLst>
                    <a:gs pos="2917">
                      <a:schemeClr val="tx1"/>
                    </a:gs>
                    <a:gs pos="30000">
                      <a:schemeClr val="tx1"/>
                    </a:gs>
                  </a:gsLst>
                  <a:lin ang="5400000" scaled="0"/>
                </a:gradFill>
              </a:rPr>
              <a:t>Ingest message</a:t>
            </a:r>
          </a:p>
          <a:p>
            <a:pPr marL="457200" indent="-457200" algn="l">
              <a:buAutoNum type="arabicPeriod"/>
            </a:pPr>
            <a:r>
              <a:rPr lang="en-US" sz="2000" b="1" dirty="0">
                <a:gradFill>
                  <a:gsLst>
                    <a:gs pos="2917">
                      <a:schemeClr val="tx1"/>
                    </a:gs>
                    <a:gs pos="30000">
                      <a:schemeClr val="tx1"/>
                    </a:gs>
                  </a:gsLst>
                  <a:lin ang="5400000" scaled="0"/>
                </a:gradFill>
              </a:rPr>
              <a:t>Deserialize strongly typed command</a:t>
            </a:r>
          </a:p>
          <a:p>
            <a:pPr marL="457200" indent="-457200" algn="l">
              <a:buAutoNum type="arabicPeriod"/>
            </a:pPr>
            <a:r>
              <a:rPr lang="en-US" sz="2000" dirty="0">
                <a:solidFill>
                  <a:schemeClr val="bg1">
                    <a:lumMod val="75000"/>
                  </a:schemeClr>
                </a:solidFill>
              </a:rPr>
              <a:t>Retrieve current state from database</a:t>
            </a:r>
          </a:p>
          <a:p>
            <a:pPr marL="457200" indent="-457200" algn="l">
              <a:buAutoNum type="arabicPeriod"/>
            </a:pPr>
            <a:r>
              <a:rPr lang="en-US" sz="2000" dirty="0">
                <a:solidFill>
                  <a:schemeClr val="bg1">
                    <a:lumMod val="75000"/>
                  </a:schemeClr>
                </a:solidFill>
              </a:rPr>
              <a:t>Execute command</a:t>
            </a:r>
          </a:p>
          <a:p>
            <a:pPr marL="457200" indent="-457200" algn="l">
              <a:buAutoNum type="arabicPeriod"/>
            </a:pPr>
            <a:r>
              <a:rPr lang="en-US" sz="2000" dirty="0">
                <a:solidFill>
                  <a:schemeClr val="bg1">
                    <a:lumMod val="75000"/>
                  </a:schemeClr>
                </a:solidFill>
              </a:rPr>
              <a:t>Commit output event</a:t>
            </a:r>
          </a:p>
        </p:txBody>
      </p:sp>
    </p:spTree>
    <p:extLst>
      <p:ext uri="{BB962C8B-B14F-4D97-AF65-F5344CB8AC3E}">
        <p14:creationId xmlns:p14="http://schemas.microsoft.com/office/powerpoint/2010/main" val="30761010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8359" y="490451"/>
            <a:ext cx="11018520" cy="553998"/>
          </a:xfrm>
        </p:spPr>
        <p:txBody>
          <a:bodyPr/>
          <a:lstStyle/>
          <a:p>
            <a:r>
              <a:rPr lang="en-US" dirty="0"/>
              <a:t>Commands</a:t>
            </a:r>
          </a:p>
        </p:txBody>
      </p:sp>
      <p:sp>
        <p:nvSpPr>
          <p:cNvPr id="5" name="Text Placeholder 4"/>
          <p:cNvSpPr>
            <a:spLocks noGrp="1"/>
          </p:cNvSpPr>
          <p:nvPr>
            <p:ph type="body" sz="quarter" idx="10"/>
          </p:nvPr>
        </p:nvSpPr>
        <p:spPr>
          <a:xfrm>
            <a:off x="588263" y="1436688"/>
            <a:ext cx="11018520" cy="2499146"/>
          </a:xfrm>
        </p:spPr>
        <p:txBody>
          <a:bodyPr/>
          <a:lstStyle/>
          <a:p>
            <a:pPr fontAlgn="ctr"/>
            <a:r>
              <a:rPr lang="en-US" dirty="0" err="1"/>
              <a:t>UpdateInventory</a:t>
            </a:r>
            <a:endParaRPr lang="en-US" dirty="0"/>
          </a:p>
          <a:p>
            <a:pPr fontAlgn="ctr"/>
            <a:r>
              <a:rPr lang="en-US" dirty="0" err="1"/>
              <a:t>ReserveInventory</a:t>
            </a:r>
            <a:endParaRPr lang="en-US" dirty="0"/>
          </a:p>
          <a:p>
            <a:pPr fontAlgn="ctr"/>
            <a:r>
              <a:rPr lang="en-US" dirty="0" err="1"/>
              <a:t>CancelReservation</a:t>
            </a:r>
            <a:endParaRPr lang="en-US" dirty="0"/>
          </a:p>
          <a:p>
            <a:pPr fontAlgn="ctr"/>
            <a:r>
              <a:rPr lang="en-US" dirty="0" err="1"/>
              <a:t>ShipOrder</a:t>
            </a:r>
            <a:endParaRPr lang="en-US" dirty="0"/>
          </a:p>
          <a:p>
            <a:pPr fontAlgn="ctr"/>
            <a:r>
              <a:rPr lang="en-US" dirty="0" err="1"/>
              <a:t>ArchiveItem</a:t>
            </a:r>
            <a:endParaRPr lang="en-US" dirty="0"/>
          </a:p>
        </p:txBody>
      </p:sp>
    </p:spTree>
    <p:extLst>
      <p:ext uri="{BB962C8B-B14F-4D97-AF65-F5344CB8AC3E}">
        <p14:creationId xmlns:p14="http://schemas.microsoft.com/office/powerpoint/2010/main" val="19711243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Strongly typed commands</a:t>
            </a:r>
          </a:p>
        </p:txBody>
      </p:sp>
      <p:sp>
        <p:nvSpPr>
          <p:cNvPr id="5" name="Text Placeholder 4"/>
          <p:cNvSpPr>
            <a:spLocks noGrp="1"/>
          </p:cNvSpPr>
          <p:nvPr>
            <p:ph type="body" sz="quarter" idx="10"/>
          </p:nvPr>
        </p:nvSpPr>
        <p:spPr>
          <a:xfrm>
            <a:off x="588263" y="1436688"/>
            <a:ext cx="11018520" cy="4641271"/>
          </a:xfrm>
        </p:spPr>
        <p:txBody>
          <a:bodyPr/>
          <a:lstStyle/>
          <a:p>
            <a:pPr fontAlgn="ctr"/>
            <a:r>
              <a:rPr lang="en-US" dirty="0"/>
              <a:t>type </a:t>
            </a:r>
            <a:r>
              <a:rPr lang="en-US" dirty="0" err="1"/>
              <a:t>ReserveInventory</a:t>
            </a:r>
            <a:endParaRPr lang="en-US" dirty="0"/>
          </a:p>
          <a:p>
            <a:r>
              <a:rPr lang="en-US" dirty="0"/>
              <a:t>{</a:t>
            </a:r>
          </a:p>
          <a:p>
            <a:pPr lvl="1"/>
            <a:r>
              <a:rPr lang="en-US" dirty="0"/>
              <a:t>id : </a:t>
            </a:r>
            <a:r>
              <a:rPr lang="en-US" dirty="0" err="1"/>
              <a:t>CommandId</a:t>
            </a:r>
            <a:endParaRPr lang="en-US" dirty="0"/>
          </a:p>
          <a:p>
            <a:pPr lvl="1"/>
            <a:r>
              <a:rPr lang="en-US" dirty="0" err="1"/>
              <a:t>orderId</a:t>
            </a:r>
            <a:r>
              <a:rPr lang="en-US" dirty="0"/>
              <a:t> : </a:t>
            </a:r>
            <a:r>
              <a:rPr lang="en-US" dirty="0" err="1"/>
              <a:t>OrderId</a:t>
            </a:r>
            <a:endParaRPr lang="en-US" dirty="0"/>
          </a:p>
          <a:p>
            <a:pPr lvl="1"/>
            <a:r>
              <a:rPr lang="en-US" dirty="0" err="1"/>
              <a:t>skuId</a:t>
            </a:r>
            <a:r>
              <a:rPr lang="en-US" dirty="0"/>
              <a:t> : </a:t>
            </a:r>
            <a:r>
              <a:rPr lang="en-US" dirty="0" err="1"/>
              <a:t>SkuId</a:t>
            </a:r>
            <a:endParaRPr lang="en-US" dirty="0"/>
          </a:p>
          <a:p>
            <a:pPr lvl="1"/>
            <a:r>
              <a:rPr lang="en-US" dirty="0" err="1"/>
              <a:t>fulfillmentNodeId</a:t>
            </a:r>
            <a:r>
              <a:rPr lang="en-US" dirty="0"/>
              <a:t> : </a:t>
            </a:r>
            <a:r>
              <a:rPr lang="en-US" dirty="0" err="1"/>
              <a:t>FulfillmentNodeId</a:t>
            </a:r>
            <a:endParaRPr lang="en-US" dirty="0"/>
          </a:p>
          <a:p>
            <a:pPr lvl="1"/>
            <a:r>
              <a:rPr lang="en-US" dirty="0"/>
              <a:t>quantity: Quantity</a:t>
            </a:r>
          </a:p>
          <a:p>
            <a:pPr lvl="1"/>
            <a:r>
              <a:rPr lang="en-US" dirty="0"/>
              <a:t>by : Username</a:t>
            </a:r>
          </a:p>
          <a:p>
            <a:pPr lvl="1"/>
            <a:r>
              <a:rPr lang="en-US" dirty="0"/>
              <a:t>at : </a:t>
            </a:r>
            <a:r>
              <a:rPr lang="en-US" dirty="0" err="1"/>
              <a:t>DateTimeOffset</a:t>
            </a:r>
            <a:endParaRPr lang="en-US" dirty="0"/>
          </a:p>
          <a:p>
            <a:r>
              <a:rPr lang="en-US" dirty="0"/>
              <a:t>}</a:t>
            </a:r>
          </a:p>
        </p:txBody>
      </p:sp>
    </p:spTree>
    <p:extLst>
      <p:ext uri="{BB962C8B-B14F-4D97-AF65-F5344CB8AC3E}">
        <p14:creationId xmlns:p14="http://schemas.microsoft.com/office/powerpoint/2010/main" val="11722486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1C9A68-9321-4A95-98E8-384C96E9E3B9}"/>
              </a:ext>
            </a:extLst>
          </p:cNvPr>
          <p:cNvPicPr>
            <a:picLocks noChangeAspect="1"/>
          </p:cNvPicPr>
          <p:nvPr/>
        </p:nvPicPr>
        <p:blipFill>
          <a:blip r:embed="rId3"/>
          <a:stretch>
            <a:fillRect/>
          </a:stretch>
        </p:blipFill>
        <p:spPr>
          <a:xfrm>
            <a:off x="1527175" y="1270390"/>
            <a:ext cx="8201884" cy="2359887"/>
          </a:xfrm>
          <a:prstGeom prst="rect">
            <a:avLst/>
          </a:prstGeom>
        </p:spPr>
      </p:pic>
      <p:sp>
        <p:nvSpPr>
          <p:cNvPr id="2" name="Title 1">
            <a:extLst>
              <a:ext uri="{FF2B5EF4-FFF2-40B4-BE49-F238E27FC236}">
                <a16:creationId xmlns:a16="http://schemas.microsoft.com/office/drawing/2014/main" id="{789B5878-7ED7-47FB-86F6-D1E85629705F}"/>
              </a:ext>
            </a:extLst>
          </p:cNvPr>
          <p:cNvSpPr>
            <a:spLocks noGrp="1"/>
          </p:cNvSpPr>
          <p:nvPr>
            <p:ph type="title"/>
          </p:nvPr>
        </p:nvSpPr>
        <p:spPr>
          <a:xfrm>
            <a:off x="584200" y="457200"/>
            <a:ext cx="7063509" cy="680186"/>
          </a:xfrm>
        </p:spPr>
        <p:txBody>
          <a:bodyPr/>
          <a:lstStyle/>
          <a:p>
            <a:r>
              <a:rPr lang="en-US" dirty="0"/>
              <a:t>Core flow – executing commands, producing events</a:t>
            </a:r>
          </a:p>
        </p:txBody>
      </p:sp>
      <p:sp>
        <p:nvSpPr>
          <p:cNvPr id="6" name="TextBox 5">
            <a:extLst>
              <a:ext uri="{FF2B5EF4-FFF2-40B4-BE49-F238E27FC236}">
                <a16:creationId xmlns:a16="http://schemas.microsoft.com/office/drawing/2014/main" id="{61B73DDC-30C1-41F6-BDFF-49B6E7464DDA}"/>
              </a:ext>
            </a:extLst>
          </p:cNvPr>
          <p:cNvSpPr txBox="1"/>
          <p:nvPr/>
        </p:nvSpPr>
        <p:spPr>
          <a:xfrm>
            <a:off x="1236663" y="4206240"/>
            <a:ext cx="4839466" cy="1538883"/>
          </a:xfrm>
          <a:prstGeom prst="rect">
            <a:avLst/>
          </a:prstGeom>
          <a:noFill/>
        </p:spPr>
        <p:txBody>
          <a:bodyPr wrap="none" lIns="0" tIns="0" rIns="0" bIns="0" rtlCol="0">
            <a:spAutoFit/>
          </a:bodyPr>
          <a:lstStyle/>
          <a:p>
            <a:pPr marL="457200" indent="-457200" algn="l">
              <a:buAutoNum type="arabicPeriod"/>
            </a:pPr>
            <a:r>
              <a:rPr lang="en-US" sz="2000" dirty="0">
                <a:solidFill>
                  <a:schemeClr val="bg1">
                    <a:lumMod val="75000"/>
                  </a:schemeClr>
                </a:solidFill>
              </a:rPr>
              <a:t>Ingest message</a:t>
            </a:r>
          </a:p>
          <a:p>
            <a:pPr marL="457200" indent="-457200" algn="l">
              <a:buAutoNum type="arabicPeriod"/>
            </a:pPr>
            <a:r>
              <a:rPr lang="en-US" sz="2000" dirty="0">
                <a:solidFill>
                  <a:schemeClr val="bg1">
                    <a:lumMod val="75000"/>
                  </a:schemeClr>
                </a:solidFill>
              </a:rPr>
              <a:t>Deserialize strongly typed command</a:t>
            </a:r>
          </a:p>
          <a:p>
            <a:pPr marL="457200" indent="-457200" algn="l">
              <a:buAutoNum type="arabicPeriod"/>
            </a:pPr>
            <a:r>
              <a:rPr lang="en-US" sz="2000" b="1" dirty="0">
                <a:gradFill>
                  <a:gsLst>
                    <a:gs pos="2917">
                      <a:schemeClr val="tx1"/>
                    </a:gs>
                    <a:gs pos="30000">
                      <a:schemeClr val="tx1"/>
                    </a:gs>
                  </a:gsLst>
                  <a:lin ang="5400000" scaled="0"/>
                </a:gradFill>
              </a:rPr>
              <a:t>Retrieve current state from database</a:t>
            </a:r>
          </a:p>
          <a:p>
            <a:pPr marL="457200" indent="-457200" algn="l">
              <a:buAutoNum type="arabicPeriod"/>
            </a:pPr>
            <a:r>
              <a:rPr lang="en-US" sz="2000" b="1" dirty="0">
                <a:gradFill>
                  <a:gsLst>
                    <a:gs pos="2917">
                      <a:schemeClr val="tx1"/>
                    </a:gs>
                    <a:gs pos="30000">
                      <a:schemeClr val="tx1"/>
                    </a:gs>
                  </a:gsLst>
                  <a:lin ang="5400000" scaled="0"/>
                </a:gradFill>
              </a:rPr>
              <a:t>Execute command</a:t>
            </a:r>
          </a:p>
          <a:p>
            <a:pPr marL="457200" indent="-457200" algn="l">
              <a:buAutoNum type="arabicPeriod"/>
            </a:pPr>
            <a:r>
              <a:rPr lang="en-US" sz="2000" dirty="0">
                <a:solidFill>
                  <a:schemeClr val="bg1">
                    <a:lumMod val="75000"/>
                  </a:schemeClr>
                </a:solidFill>
              </a:rPr>
              <a:t>Commit output event</a:t>
            </a:r>
          </a:p>
        </p:txBody>
      </p:sp>
    </p:spTree>
    <p:extLst>
      <p:ext uri="{BB962C8B-B14F-4D97-AF65-F5344CB8AC3E}">
        <p14:creationId xmlns:p14="http://schemas.microsoft.com/office/powerpoint/2010/main" val="6359825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0040" y="523702"/>
            <a:ext cx="11018520" cy="553998"/>
          </a:xfrm>
        </p:spPr>
        <p:txBody>
          <a:bodyPr/>
          <a:lstStyle/>
          <a:p>
            <a:r>
              <a:rPr lang="en-US" dirty="0"/>
              <a:t>Events represent the changed state</a:t>
            </a:r>
          </a:p>
        </p:txBody>
      </p:sp>
      <p:sp>
        <p:nvSpPr>
          <p:cNvPr id="5" name="Text Placeholder 4"/>
          <p:cNvSpPr>
            <a:spLocks noGrp="1"/>
          </p:cNvSpPr>
          <p:nvPr>
            <p:ph type="body" sz="quarter" idx="10"/>
          </p:nvPr>
        </p:nvSpPr>
        <p:spPr>
          <a:xfrm>
            <a:off x="590868" y="3429000"/>
            <a:ext cx="3336037" cy="430887"/>
          </a:xfrm>
        </p:spPr>
        <p:txBody>
          <a:bodyPr/>
          <a:lstStyle/>
          <a:p>
            <a:pPr fontAlgn="ctr"/>
            <a:r>
              <a:rPr lang="en-US" dirty="0" err="1"/>
              <a:t>ReserveInventory</a:t>
            </a:r>
            <a:endParaRPr lang="en-US" dirty="0"/>
          </a:p>
        </p:txBody>
      </p:sp>
      <p:sp>
        <p:nvSpPr>
          <p:cNvPr id="6" name="Text Placeholder 4">
            <a:extLst>
              <a:ext uri="{FF2B5EF4-FFF2-40B4-BE49-F238E27FC236}">
                <a16:creationId xmlns:a16="http://schemas.microsoft.com/office/drawing/2014/main" id="{B5F5CA23-22B6-4B62-8B16-ACDB1093435A}"/>
              </a:ext>
            </a:extLst>
          </p:cNvPr>
          <p:cNvSpPr txBox="1">
            <a:spLocks/>
          </p:cNvSpPr>
          <p:nvPr/>
        </p:nvSpPr>
        <p:spPr>
          <a:xfrm>
            <a:off x="6251893" y="3429000"/>
            <a:ext cx="4416107" cy="43088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61049">
                      <a:schemeClr val="tx1"/>
                    </a:gs>
                    <a:gs pos="43000">
                      <a:schemeClr val="tx1"/>
                    </a:gs>
                  </a:gsLst>
                  <a:lin ang="5400000" scaled="0"/>
                </a:gra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400" kern="1200" spc="0" baseline="0">
                <a:gradFill>
                  <a:gsLst>
                    <a:gs pos="61049">
                      <a:schemeClr val="tx1"/>
                    </a:gs>
                    <a:gs pos="43000">
                      <a:schemeClr val="tx1"/>
                    </a:gs>
                  </a:gsLst>
                  <a:lin ang="5400000" scaled="0"/>
                </a:gra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61049">
                      <a:schemeClr val="tx1"/>
                    </a:gs>
                    <a:gs pos="43000">
                      <a:schemeClr val="tx1"/>
                    </a:gs>
                  </a:gsLst>
                  <a:lin ang="5400000" scaled="0"/>
                </a:gra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gradFill>
                  <a:gsLst>
                    <a:gs pos="61049">
                      <a:schemeClr val="tx1"/>
                    </a:gs>
                    <a:gs pos="43000">
                      <a:schemeClr val="tx1"/>
                    </a:gs>
                  </a:gsLst>
                  <a:lin ang="5400000" scaled="0"/>
                </a:gra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800" kern="1200" spc="0" baseline="0">
                <a:gradFill>
                  <a:gsLst>
                    <a:gs pos="61049">
                      <a:schemeClr val="tx1"/>
                    </a:gs>
                    <a:gs pos="43000">
                      <a:schemeClr val="tx1"/>
                    </a:gs>
                  </a:gsLst>
                  <a:lin ang="5400000" scaled="0"/>
                </a:gra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fontAlgn="ctr"/>
            <a:r>
              <a:rPr lang="en-US" dirty="0" err="1"/>
              <a:t>InventoryReserved</a:t>
            </a:r>
            <a:endParaRPr lang="en-US" dirty="0"/>
          </a:p>
        </p:txBody>
      </p:sp>
      <p:sp>
        <p:nvSpPr>
          <p:cNvPr id="8" name="TextBox 7">
            <a:extLst>
              <a:ext uri="{FF2B5EF4-FFF2-40B4-BE49-F238E27FC236}">
                <a16:creationId xmlns:a16="http://schemas.microsoft.com/office/drawing/2014/main" id="{0543D53C-656A-453C-AE20-1509741F0641}"/>
              </a:ext>
            </a:extLst>
          </p:cNvPr>
          <p:cNvSpPr txBox="1"/>
          <p:nvPr/>
        </p:nvSpPr>
        <p:spPr>
          <a:xfrm>
            <a:off x="1486384" y="2805314"/>
            <a:ext cx="1178208" cy="307777"/>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Command</a:t>
            </a:r>
          </a:p>
        </p:txBody>
      </p:sp>
      <p:sp>
        <p:nvSpPr>
          <p:cNvPr id="9" name="TextBox 8">
            <a:extLst>
              <a:ext uri="{FF2B5EF4-FFF2-40B4-BE49-F238E27FC236}">
                <a16:creationId xmlns:a16="http://schemas.microsoft.com/office/drawing/2014/main" id="{4841946D-955E-4200-BE25-BE11A0C624F1}"/>
              </a:ext>
            </a:extLst>
          </p:cNvPr>
          <p:cNvSpPr txBox="1"/>
          <p:nvPr/>
        </p:nvSpPr>
        <p:spPr>
          <a:xfrm>
            <a:off x="7556984" y="2805313"/>
            <a:ext cx="618887" cy="307777"/>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Event</a:t>
            </a:r>
          </a:p>
        </p:txBody>
      </p:sp>
      <p:cxnSp>
        <p:nvCxnSpPr>
          <p:cNvPr id="3" name="Connector: Curved 2">
            <a:extLst>
              <a:ext uri="{FF2B5EF4-FFF2-40B4-BE49-F238E27FC236}">
                <a16:creationId xmlns:a16="http://schemas.microsoft.com/office/drawing/2014/main" id="{571581BF-E780-4361-BADC-3EECFA575393}"/>
              </a:ext>
            </a:extLst>
          </p:cNvPr>
          <p:cNvCxnSpPr>
            <a:cxnSpLocks/>
          </p:cNvCxnSpPr>
          <p:nvPr/>
        </p:nvCxnSpPr>
        <p:spPr>
          <a:xfrm>
            <a:off x="4406900" y="3556000"/>
            <a:ext cx="1422400" cy="12700"/>
          </a:xfrm>
          <a:prstGeom prst="curvedConnector3">
            <a:avLst>
              <a:gd name="adj1" fmla="val 50000"/>
            </a:avLst>
          </a:prstGeom>
          <a:ln w="3810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750692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850C3F9-1B32-4549-9D1B-999C9CEB5DAC}"/>
              </a:ext>
            </a:extLst>
          </p:cNvPr>
          <p:cNvPicPr>
            <a:picLocks noChangeAspect="1"/>
          </p:cNvPicPr>
          <p:nvPr/>
        </p:nvPicPr>
        <p:blipFill>
          <a:blip r:embed="rId3"/>
          <a:stretch>
            <a:fillRect/>
          </a:stretch>
        </p:blipFill>
        <p:spPr>
          <a:xfrm>
            <a:off x="1217481" y="1196301"/>
            <a:ext cx="8821271" cy="2508063"/>
          </a:xfrm>
          <a:prstGeom prst="rect">
            <a:avLst/>
          </a:prstGeom>
        </p:spPr>
      </p:pic>
      <p:sp>
        <p:nvSpPr>
          <p:cNvPr id="2" name="Title 1">
            <a:extLst>
              <a:ext uri="{FF2B5EF4-FFF2-40B4-BE49-F238E27FC236}">
                <a16:creationId xmlns:a16="http://schemas.microsoft.com/office/drawing/2014/main" id="{789B5878-7ED7-47FB-86F6-D1E85629705F}"/>
              </a:ext>
            </a:extLst>
          </p:cNvPr>
          <p:cNvSpPr>
            <a:spLocks noGrp="1"/>
          </p:cNvSpPr>
          <p:nvPr>
            <p:ph type="title"/>
          </p:nvPr>
        </p:nvSpPr>
        <p:spPr>
          <a:xfrm>
            <a:off x="584200" y="457200"/>
            <a:ext cx="7196513" cy="680186"/>
          </a:xfrm>
        </p:spPr>
        <p:txBody>
          <a:bodyPr/>
          <a:lstStyle/>
          <a:p>
            <a:r>
              <a:rPr lang="en-US" dirty="0"/>
              <a:t>Core flow – executing commands, producing events</a:t>
            </a:r>
          </a:p>
        </p:txBody>
      </p:sp>
      <p:sp>
        <p:nvSpPr>
          <p:cNvPr id="6" name="TextBox 5">
            <a:extLst>
              <a:ext uri="{FF2B5EF4-FFF2-40B4-BE49-F238E27FC236}">
                <a16:creationId xmlns:a16="http://schemas.microsoft.com/office/drawing/2014/main" id="{61B73DDC-30C1-41F6-BDFF-49B6E7464DDA}"/>
              </a:ext>
            </a:extLst>
          </p:cNvPr>
          <p:cNvSpPr txBox="1"/>
          <p:nvPr/>
        </p:nvSpPr>
        <p:spPr>
          <a:xfrm>
            <a:off x="1236663" y="4206240"/>
            <a:ext cx="4587603" cy="1538883"/>
          </a:xfrm>
          <a:prstGeom prst="rect">
            <a:avLst/>
          </a:prstGeom>
          <a:noFill/>
        </p:spPr>
        <p:txBody>
          <a:bodyPr wrap="none" lIns="0" tIns="0" rIns="0" bIns="0" rtlCol="0">
            <a:spAutoFit/>
          </a:bodyPr>
          <a:lstStyle/>
          <a:p>
            <a:pPr marL="457200" indent="-457200" algn="l">
              <a:buAutoNum type="arabicPeriod"/>
            </a:pPr>
            <a:r>
              <a:rPr lang="en-US" sz="2000" dirty="0">
                <a:solidFill>
                  <a:schemeClr val="bg1">
                    <a:lumMod val="75000"/>
                  </a:schemeClr>
                </a:solidFill>
              </a:rPr>
              <a:t>Ingest message</a:t>
            </a:r>
          </a:p>
          <a:p>
            <a:pPr marL="457200" indent="-457200" algn="l">
              <a:buAutoNum type="arabicPeriod"/>
            </a:pPr>
            <a:r>
              <a:rPr lang="en-US" sz="2000" dirty="0">
                <a:solidFill>
                  <a:schemeClr val="bg1">
                    <a:lumMod val="75000"/>
                  </a:schemeClr>
                </a:solidFill>
              </a:rPr>
              <a:t>Deserialize strongly typed command</a:t>
            </a:r>
          </a:p>
          <a:p>
            <a:pPr marL="457200" indent="-457200" algn="l">
              <a:buAutoNum type="arabicPeriod"/>
            </a:pPr>
            <a:r>
              <a:rPr lang="en-US" sz="2000" dirty="0">
                <a:solidFill>
                  <a:schemeClr val="bg1">
                    <a:lumMod val="75000"/>
                  </a:schemeClr>
                </a:solidFill>
              </a:rPr>
              <a:t>Retrieve current state from database</a:t>
            </a:r>
          </a:p>
          <a:p>
            <a:pPr marL="457200" indent="-457200" algn="l">
              <a:buAutoNum type="arabicPeriod"/>
            </a:pPr>
            <a:r>
              <a:rPr lang="en-US" sz="2000" dirty="0">
                <a:solidFill>
                  <a:schemeClr val="bg1">
                    <a:lumMod val="75000"/>
                  </a:schemeClr>
                </a:solidFill>
              </a:rPr>
              <a:t>Execute command</a:t>
            </a:r>
          </a:p>
          <a:p>
            <a:pPr marL="457200" indent="-457200" algn="l">
              <a:buAutoNum type="arabicPeriod"/>
            </a:pPr>
            <a:r>
              <a:rPr lang="en-US" sz="2000" b="1" dirty="0">
                <a:gradFill>
                  <a:gsLst>
                    <a:gs pos="2917">
                      <a:schemeClr val="tx1"/>
                    </a:gs>
                    <a:gs pos="30000">
                      <a:schemeClr val="tx1"/>
                    </a:gs>
                  </a:gsLst>
                  <a:lin ang="5400000" scaled="0"/>
                </a:gradFill>
              </a:rPr>
              <a:t>Commit output event</a:t>
            </a:r>
          </a:p>
        </p:txBody>
      </p:sp>
    </p:spTree>
    <p:extLst>
      <p:ext uri="{BB962C8B-B14F-4D97-AF65-F5344CB8AC3E}">
        <p14:creationId xmlns:p14="http://schemas.microsoft.com/office/powerpoint/2010/main" val="844990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0FE45C8-55E8-40CD-A11C-3E1E1B1FD182}"/>
              </a:ext>
            </a:extLst>
          </p:cNvPr>
          <p:cNvPicPr>
            <a:picLocks noChangeAspect="1"/>
          </p:cNvPicPr>
          <p:nvPr/>
        </p:nvPicPr>
        <p:blipFill>
          <a:blip r:embed="rId3"/>
          <a:stretch>
            <a:fillRect/>
          </a:stretch>
        </p:blipFill>
        <p:spPr>
          <a:xfrm>
            <a:off x="1232384" y="1198758"/>
            <a:ext cx="9111850" cy="2621707"/>
          </a:xfrm>
          <a:prstGeom prst="rect">
            <a:avLst/>
          </a:prstGeom>
        </p:spPr>
      </p:pic>
      <p:sp>
        <p:nvSpPr>
          <p:cNvPr id="2" name="Title 1">
            <a:extLst>
              <a:ext uri="{FF2B5EF4-FFF2-40B4-BE49-F238E27FC236}">
                <a16:creationId xmlns:a16="http://schemas.microsoft.com/office/drawing/2014/main" id="{789B5878-7ED7-47FB-86F6-D1E85629705F}"/>
              </a:ext>
            </a:extLst>
          </p:cNvPr>
          <p:cNvSpPr>
            <a:spLocks noGrp="1"/>
          </p:cNvSpPr>
          <p:nvPr>
            <p:ph type="title"/>
          </p:nvPr>
        </p:nvSpPr>
        <p:spPr/>
        <p:txBody>
          <a:bodyPr/>
          <a:lstStyle/>
          <a:p>
            <a:r>
              <a:rPr lang="en-US" dirty="0"/>
              <a:t>Core flow – building state from events</a:t>
            </a:r>
          </a:p>
        </p:txBody>
      </p:sp>
      <p:sp>
        <p:nvSpPr>
          <p:cNvPr id="4" name="TextBox 3">
            <a:extLst>
              <a:ext uri="{FF2B5EF4-FFF2-40B4-BE49-F238E27FC236}">
                <a16:creationId xmlns:a16="http://schemas.microsoft.com/office/drawing/2014/main" id="{5E0625DB-248A-4FEB-BB2F-550E76AF3EC2}"/>
              </a:ext>
            </a:extLst>
          </p:cNvPr>
          <p:cNvSpPr txBox="1"/>
          <p:nvPr/>
        </p:nvSpPr>
        <p:spPr>
          <a:xfrm>
            <a:off x="1232384" y="4189614"/>
            <a:ext cx="9541073" cy="1846659"/>
          </a:xfrm>
          <a:prstGeom prst="rect">
            <a:avLst/>
          </a:prstGeom>
          <a:noFill/>
        </p:spPr>
        <p:txBody>
          <a:bodyPr wrap="none" lIns="0" tIns="0" rIns="0" bIns="0" rtlCol="0">
            <a:spAutoFit/>
          </a:bodyPr>
          <a:lstStyle/>
          <a:p>
            <a:pPr algn="l"/>
            <a:r>
              <a:rPr lang="en-US" sz="2000" dirty="0">
                <a:gradFill>
                  <a:gsLst>
                    <a:gs pos="2917">
                      <a:schemeClr val="tx1"/>
                    </a:gs>
                    <a:gs pos="30000">
                      <a:schemeClr val="tx1"/>
                    </a:gs>
                  </a:gsLst>
                  <a:lin ang="5400000" scaled="0"/>
                </a:gradFill>
              </a:rPr>
              <a:t>How do we build state from events?</a:t>
            </a:r>
          </a:p>
          <a:p>
            <a:pPr marL="342900" indent="-342900" algn="l">
              <a:buFont typeface="Arial" panose="020B0604020202020204" pitchFamily="34" charset="0"/>
              <a:buChar char="•"/>
            </a:pPr>
            <a:r>
              <a:rPr lang="en-US" sz="2000" dirty="0">
                <a:gradFill>
                  <a:gsLst>
                    <a:gs pos="2917">
                      <a:schemeClr val="tx1"/>
                    </a:gs>
                    <a:gs pos="30000">
                      <a:schemeClr val="tx1"/>
                    </a:gs>
                  </a:gsLst>
                  <a:lin ang="5400000" scaled="0"/>
                </a:gradFill>
              </a:rPr>
              <a:t>“Zero” state</a:t>
            </a:r>
          </a:p>
          <a:p>
            <a:pPr marL="342900" indent="-342900" algn="l">
              <a:buFont typeface="Arial" panose="020B0604020202020204" pitchFamily="34" charset="0"/>
              <a:buChar char="•"/>
            </a:pPr>
            <a:r>
              <a:rPr lang="en-US" sz="2000" dirty="0">
                <a:gradFill>
                  <a:gsLst>
                    <a:gs pos="2917">
                      <a:schemeClr val="tx1"/>
                    </a:gs>
                    <a:gs pos="30000">
                      <a:schemeClr val="tx1"/>
                    </a:gs>
                  </a:gsLst>
                  <a:lin ang="5400000" scaled="0"/>
                </a:gradFill>
              </a:rPr>
              <a:t>Apply function</a:t>
            </a:r>
          </a:p>
          <a:p>
            <a:pPr lvl="1"/>
            <a:r>
              <a:rPr lang="en-US" sz="2000" dirty="0">
                <a:gradFill>
                  <a:gsLst>
                    <a:gs pos="2917">
                      <a:schemeClr val="tx1"/>
                    </a:gs>
                    <a:gs pos="30000">
                      <a:schemeClr val="tx1"/>
                    </a:gs>
                  </a:gsLst>
                  <a:lin ang="5400000" scaled="0"/>
                </a:gradFill>
                <a:latin typeface="Courier New" panose="02070309020205020404" pitchFamily="49" charset="0"/>
                <a:cs typeface="Courier New" panose="02070309020205020404" pitchFamily="49" charset="0"/>
              </a:rPr>
              <a:t>	apply(original </a:t>
            </a:r>
            <a:r>
              <a:rPr lang="en-US" sz="2000" dirty="0" err="1">
                <a:gradFill>
                  <a:gsLst>
                    <a:gs pos="2917">
                      <a:schemeClr val="tx1"/>
                    </a:gs>
                    <a:gs pos="30000">
                      <a:schemeClr val="tx1"/>
                    </a:gs>
                  </a:gsLst>
                  <a:lin ang="5400000" scaled="0"/>
                </a:gradFill>
                <a:latin typeface="Courier New" panose="02070309020205020404" pitchFamily="49" charset="0"/>
                <a:cs typeface="Courier New" panose="02070309020205020404" pitchFamily="49" charset="0"/>
              </a:rPr>
              <a:t>stateold</a:t>
            </a:r>
            <a:r>
              <a:rPr lang="en-US" sz="2000" dirty="0">
                <a:gradFill>
                  <a:gsLst>
                    <a:gs pos="2917">
                      <a:schemeClr val="tx1"/>
                    </a:gs>
                    <a:gs pos="30000">
                      <a:schemeClr val="tx1"/>
                    </a:gs>
                  </a:gsLst>
                  <a:lin ang="5400000" scaled="0"/>
                </a:gradFill>
                <a:latin typeface="Courier New" panose="02070309020205020404" pitchFamily="49" charset="0"/>
                <a:cs typeface="Courier New" panose="02070309020205020404" pitchFamily="49" charset="0"/>
              </a:rPr>
              <a:t>, event) -&gt; new state</a:t>
            </a:r>
          </a:p>
          <a:p>
            <a:pPr marL="342900" indent="-342900" algn="l">
              <a:buFont typeface="Arial" panose="020B0604020202020204" pitchFamily="34" charset="0"/>
              <a:buChar char="•"/>
            </a:pPr>
            <a:r>
              <a:rPr lang="en-US" sz="2000" dirty="0">
                <a:gradFill>
                  <a:gsLst>
                    <a:gs pos="2917">
                      <a:schemeClr val="tx1"/>
                    </a:gs>
                    <a:gs pos="30000">
                      <a:schemeClr val="tx1"/>
                    </a:gs>
                  </a:gsLst>
                  <a:lin ang="5400000" scaled="0"/>
                </a:gradFill>
              </a:rPr>
              <a:t>Fold function</a:t>
            </a:r>
          </a:p>
          <a:p>
            <a:pPr lvl="1"/>
            <a:r>
              <a:rPr lang="en-US" sz="2000" dirty="0">
                <a:gradFill>
                  <a:gsLst>
                    <a:gs pos="2917">
                      <a:schemeClr val="tx1"/>
                    </a:gs>
                    <a:gs pos="30000">
                      <a:schemeClr val="tx1"/>
                    </a:gs>
                  </a:gsLst>
                  <a:lin ang="5400000" scaled="0"/>
                </a:gradFill>
                <a:latin typeface="Courier New" panose="02070309020205020404" pitchFamily="49" charset="0"/>
                <a:cs typeface="Courier New" panose="02070309020205020404" pitchFamily="49" charset="0"/>
              </a:rPr>
              <a:t>	</a:t>
            </a:r>
            <a:r>
              <a:rPr lang="en-US" sz="2000" dirty="0" err="1">
                <a:gradFill>
                  <a:gsLst>
                    <a:gs pos="2917">
                      <a:schemeClr val="tx1"/>
                    </a:gs>
                    <a:gs pos="30000">
                      <a:schemeClr val="tx1"/>
                    </a:gs>
                  </a:gsLst>
                  <a:lin ang="5400000" scaled="0"/>
                </a:gradFill>
                <a:latin typeface="Courier New" panose="02070309020205020404" pitchFamily="49" charset="0"/>
                <a:cs typeface="Courier New" panose="02070309020205020404" pitchFamily="49" charset="0"/>
              </a:rPr>
              <a:t>foldEvents</a:t>
            </a:r>
            <a:r>
              <a:rPr lang="en-US" sz="2000" dirty="0">
                <a:gradFill>
                  <a:gsLst>
                    <a:gs pos="2917">
                      <a:schemeClr val="tx1"/>
                    </a:gs>
                    <a:gs pos="30000">
                      <a:schemeClr val="tx1"/>
                    </a:gs>
                  </a:gsLst>
                  <a:lin ang="5400000" scaled="0"/>
                </a:gradFill>
                <a:latin typeface="Courier New" panose="02070309020205020404" pitchFamily="49" charset="0"/>
                <a:cs typeface="Courier New" panose="02070309020205020404" pitchFamily="49" charset="0"/>
              </a:rPr>
              <a:t>(apply, original state, events[]) -&gt; new state</a:t>
            </a:r>
          </a:p>
        </p:txBody>
      </p:sp>
    </p:spTree>
    <p:extLst>
      <p:ext uri="{BB962C8B-B14F-4D97-AF65-F5344CB8AC3E}">
        <p14:creationId xmlns:p14="http://schemas.microsoft.com/office/powerpoint/2010/main" val="22102792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err="1"/>
              <a:t>SnapshotEventStream</a:t>
            </a:r>
            <a:endParaRPr lang="en-US" dirty="0"/>
          </a:p>
        </p:txBody>
      </p:sp>
      <p:sp>
        <p:nvSpPr>
          <p:cNvPr id="6" name="Text Placeholder 5"/>
          <p:cNvSpPr>
            <a:spLocks noGrp="1"/>
          </p:cNvSpPr>
          <p:nvPr>
            <p:ph type="body" sz="quarter" idx="10"/>
          </p:nvPr>
        </p:nvSpPr>
        <p:spPr>
          <a:xfrm>
            <a:off x="584200" y="1435497"/>
            <a:ext cx="11018520" cy="2499146"/>
          </a:xfrm>
        </p:spPr>
        <p:txBody>
          <a:bodyPr/>
          <a:lstStyle/>
          <a:p>
            <a:pPr marL="821260" indent="-514350">
              <a:buAutoNum type="arabicPeriod"/>
            </a:pPr>
            <a:r>
              <a:rPr lang="en-US" dirty="0"/>
              <a:t>Receive batch of events for stream</a:t>
            </a:r>
          </a:p>
          <a:p>
            <a:pPr marL="821260" indent="-514350">
              <a:buAutoNum type="arabicPeriod"/>
            </a:pPr>
            <a:r>
              <a:rPr lang="en-US" dirty="0"/>
              <a:t>Get latest snapshot for stream</a:t>
            </a:r>
          </a:p>
          <a:p>
            <a:pPr marL="821260" indent="-514350">
              <a:buAutoNum type="arabicPeriod"/>
            </a:pPr>
            <a:r>
              <a:rPr lang="en-US" dirty="0"/>
              <a:t>Apply sequence of events to snapshot</a:t>
            </a:r>
          </a:p>
          <a:p>
            <a:pPr lvl="4" indent="0">
              <a:buNone/>
            </a:pPr>
            <a:r>
              <a:rPr lang="en-US" dirty="0"/>
              <a:t>	</a:t>
            </a:r>
            <a:r>
              <a:rPr lang="en-US" i="1" dirty="0"/>
              <a:t>Include the sequence number in the snapshot!</a:t>
            </a:r>
          </a:p>
          <a:p>
            <a:pPr marL="821260" indent="-514350">
              <a:buAutoNum type="arabicPeriod"/>
            </a:pPr>
            <a:r>
              <a:rPr lang="en-US" dirty="0"/>
              <a:t>Save up-to-date snapshot</a:t>
            </a:r>
          </a:p>
        </p:txBody>
      </p:sp>
    </p:spTree>
    <p:extLst>
      <p:ext uri="{BB962C8B-B14F-4D97-AF65-F5344CB8AC3E}">
        <p14:creationId xmlns:p14="http://schemas.microsoft.com/office/powerpoint/2010/main" val="32897934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53D08C-72DA-4B03-ACFE-7141B6E6232F}"/>
              </a:ext>
            </a:extLst>
          </p:cNvPr>
          <p:cNvPicPr>
            <a:picLocks noChangeAspect="1"/>
          </p:cNvPicPr>
          <p:nvPr/>
        </p:nvPicPr>
        <p:blipFill>
          <a:blip r:embed="rId3"/>
          <a:stretch>
            <a:fillRect/>
          </a:stretch>
        </p:blipFill>
        <p:spPr>
          <a:xfrm>
            <a:off x="1333500" y="220663"/>
            <a:ext cx="9525000" cy="6343650"/>
          </a:xfrm>
          <a:prstGeom prst="rect">
            <a:avLst/>
          </a:prstGeom>
        </p:spPr>
      </p:pic>
    </p:spTree>
    <p:extLst>
      <p:ext uri="{BB962C8B-B14F-4D97-AF65-F5344CB8AC3E}">
        <p14:creationId xmlns:p14="http://schemas.microsoft.com/office/powerpoint/2010/main" val="40421302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A1B7B8-155D-48D2-BE3A-D102A6DEB500}"/>
              </a:ext>
            </a:extLst>
          </p:cNvPr>
          <p:cNvPicPr>
            <a:picLocks noChangeAspect="1"/>
          </p:cNvPicPr>
          <p:nvPr/>
        </p:nvPicPr>
        <p:blipFill>
          <a:blip r:embed="rId3"/>
          <a:stretch>
            <a:fillRect/>
          </a:stretch>
        </p:blipFill>
        <p:spPr>
          <a:xfrm>
            <a:off x="89598" y="1878676"/>
            <a:ext cx="12006042" cy="3108959"/>
          </a:xfrm>
          <a:prstGeom prst="rect">
            <a:avLst/>
          </a:prstGeom>
        </p:spPr>
      </p:pic>
      <p:sp>
        <p:nvSpPr>
          <p:cNvPr id="2" name="Title 1">
            <a:extLst>
              <a:ext uri="{FF2B5EF4-FFF2-40B4-BE49-F238E27FC236}">
                <a16:creationId xmlns:a16="http://schemas.microsoft.com/office/drawing/2014/main" id="{789B5878-7ED7-47FB-86F6-D1E85629705F}"/>
              </a:ext>
            </a:extLst>
          </p:cNvPr>
          <p:cNvSpPr>
            <a:spLocks noGrp="1"/>
          </p:cNvSpPr>
          <p:nvPr>
            <p:ph type="title"/>
          </p:nvPr>
        </p:nvSpPr>
        <p:spPr/>
        <p:txBody>
          <a:bodyPr/>
          <a:lstStyle/>
          <a:p>
            <a:r>
              <a:rPr lang="en-US" dirty="0"/>
              <a:t>Panther architecture</a:t>
            </a:r>
          </a:p>
        </p:txBody>
      </p:sp>
    </p:spTree>
    <p:extLst>
      <p:ext uri="{BB962C8B-B14F-4D97-AF65-F5344CB8AC3E}">
        <p14:creationId xmlns:p14="http://schemas.microsoft.com/office/powerpoint/2010/main" val="42830956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251691" y="983357"/>
            <a:ext cx="4161981" cy="1107996"/>
          </a:xfrm>
        </p:spPr>
        <p:txBody>
          <a:bodyPr/>
          <a:lstStyle/>
          <a:p>
            <a:r>
              <a:rPr lang="en-US" dirty="0"/>
              <a:t>Storage requirements</a:t>
            </a:r>
          </a:p>
        </p:txBody>
      </p:sp>
      <p:sp>
        <p:nvSpPr>
          <p:cNvPr id="3" name="Text Placeholder 2">
            <a:extLst>
              <a:ext uri="{FF2B5EF4-FFF2-40B4-BE49-F238E27FC236}">
                <a16:creationId xmlns:a16="http://schemas.microsoft.com/office/drawing/2014/main" id="{EB03E4EA-274B-4BE4-9A52-00B5B2697A08}"/>
              </a:ext>
            </a:extLst>
          </p:cNvPr>
          <p:cNvSpPr>
            <a:spLocks noGrp="1"/>
          </p:cNvSpPr>
          <p:nvPr>
            <p:ph type="body" sz="quarter" idx="10"/>
          </p:nvPr>
        </p:nvSpPr>
        <p:spPr>
          <a:xfrm>
            <a:off x="550949" y="2536448"/>
            <a:ext cx="4162425" cy="1785104"/>
          </a:xfrm>
        </p:spPr>
        <p:txBody>
          <a:bodyPr/>
          <a:lstStyle/>
          <a:p>
            <a:r>
              <a:rPr lang="en-US" dirty="0"/>
              <a:t>Event stream storage</a:t>
            </a:r>
          </a:p>
          <a:p>
            <a:r>
              <a:rPr lang="en-US" dirty="0"/>
              <a:t>	</a:t>
            </a:r>
            <a:r>
              <a:rPr lang="en-US" i="1" dirty="0"/>
              <a:t>Optimistic concurrency</a:t>
            </a:r>
          </a:p>
          <a:p>
            <a:r>
              <a:rPr lang="en-US" i="1" dirty="0"/>
              <a:t>	Low latency writes</a:t>
            </a:r>
          </a:p>
          <a:p>
            <a:r>
              <a:rPr lang="en-US" dirty="0"/>
              <a:t>Snapshot storage</a:t>
            </a:r>
          </a:p>
          <a:p>
            <a:r>
              <a:rPr lang="en-US" dirty="0"/>
              <a:t>Change Data Capture (CDC)</a:t>
            </a:r>
          </a:p>
          <a:p>
            <a:endParaRPr lang="en-US" dirty="0"/>
          </a:p>
        </p:txBody>
      </p:sp>
      <p:pic>
        <p:nvPicPr>
          <p:cNvPr id="5" name="Picture 4">
            <a:extLst>
              <a:ext uri="{FF2B5EF4-FFF2-40B4-BE49-F238E27FC236}">
                <a16:creationId xmlns:a16="http://schemas.microsoft.com/office/drawing/2014/main" id="{3B439588-EFF3-4432-883B-026A32668435}"/>
              </a:ext>
            </a:extLst>
          </p:cNvPr>
          <p:cNvPicPr>
            <a:picLocks noChangeAspect="1"/>
          </p:cNvPicPr>
          <p:nvPr/>
        </p:nvPicPr>
        <p:blipFill>
          <a:blip r:embed="rId3"/>
          <a:stretch>
            <a:fillRect/>
          </a:stretch>
        </p:blipFill>
        <p:spPr>
          <a:xfrm>
            <a:off x="6612238" y="572435"/>
            <a:ext cx="4301524" cy="5713130"/>
          </a:xfrm>
          <a:prstGeom prst="rect">
            <a:avLst/>
          </a:prstGeom>
        </p:spPr>
      </p:pic>
    </p:spTree>
    <p:extLst>
      <p:ext uri="{BB962C8B-B14F-4D97-AF65-F5344CB8AC3E}">
        <p14:creationId xmlns:p14="http://schemas.microsoft.com/office/powerpoint/2010/main" val="27613303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251691" y="1537355"/>
            <a:ext cx="4161981" cy="553998"/>
          </a:xfrm>
        </p:spPr>
        <p:txBody>
          <a:bodyPr/>
          <a:lstStyle/>
          <a:p>
            <a:r>
              <a:rPr lang="en-US" dirty="0"/>
              <a:t>Azure Cosmos DB</a:t>
            </a:r>
          </a:p>
        </p:txBody>
      </p:sp>
      <p:sp>
        <p:nvSpPr>
          <p:cNvPr id="3" name="Text Placeholder 2">
            <a:extLst>
              <a:ext uri="{FF2B5EF4-FFF2-40B4-BE49-F238E27FC236}">
                <a16:creationId xmlns:a16="http://schemas.microsoft.com/office/drawing/2014/main" id="{EB03E4EA-274B-4BE4-9A52-00B5B2697A08}"/>
              </a:ext>
            </a:extLst>
          </p:cNvPr>
          <p:cNvSpPr>
            <a:spLocks noGrp="1"/>
          </p:cNvSpPr>
          <p:nvPr>
            <p:ph type="body" sz="quarter" idx="10"/>
          </p:nvPr>
        </p:nvSpPr>
        <p:spPr>
          <a:xfrm>
            <a:off x="584200" y="2536448"/>
            <a:ext cx="4162425" cy="1785104"/>
          </a:xfrm>
        </p:spPr>
        <p:txBody>
          <a:bodyPr/>
          <a:lstStyle/>
          <a:p>
            <a:r>
              <a:rPr lang="en-US" dirty="0"/>
              <a:t>Event streams!</a:t>
            </a:r>
          </a:p>
          <a:p>
            <a:r>
              <a:rPr lang="en-US" dirty="0"/>
              <a:t>Snapshots!</a:t>
            </a:r>
          </a:p>
          <a:p>
            <a:r>
              <a:rPr lang="en-US" dirty="0"/>
              <a:t>Change Feed!</a:t>
            </a:r>
          </a:p>
          <a:p>
            <a:r>
              <a:rPr lang="en-US" dirty="0"/>
              <a:t>But wait, there’s more!</a:t>
            </a:r>
          </a:p>
          <a:p>
            <a:endParaRPr lang="en-US" dirty="0"/>
          </a:p>
        </p:txBody>
      </p:sp>
      <p:pic>
        <p:nvPicPr>
          <p:cNvPr id="16" name="Picture Placeholder 15">
            <a:extLst>
              <a:ext uri="{FF2B5EF4-FFF2-40B4-BE49-F238E27FC236}">
                <a16:creationId xmlns:a16="http://schemas.microsoft.com/office/drawing/2014/main" id="{85A573F4-2D6E-4F57-8981-E3364E439C14}"/>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28895467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4200" y="3033713"/>
            <a:ext cx="9144000" cy="498598"/>
          </a:xfrm>
        </p:spPr>
        <p:txBody>
          <a:bodyPr/>
          <a:lstStyle/>
          <a:p>
            <a:r>
              <a:rPr lang="en-US" dirty="0"/>
              <a:t>Benefits</a:t>
            </a:r>
          </a:p>
        </p:txBody>
      </p:sp>
    </p:spTree>
    <p:extLst>
      <p:ext uri="{BB962C8B-B14F-4D97-AF65-F5344CB8AC3E}">
        <p14:creationId xmlns:p14="http://schemas.microsoft.com/office/powerpoint/2010/main" val="40786801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201814" y="484840"/>
            <a:ext cx="4161981" cy="553998"/>
          </a:xfrm>
        </p:spPr>
        <p:txBody>
          <a:bodyPr/>
          <a:lstStyle/>
          <a:p>
            <a:r>
              <a:rPr lang="en-US" dirty="0"/>
              <a:t>Resiliency</a:t>
            </a:r>
          </a:p>
        </p:txBody>
      </p:sp>
      <p:sp>
        <p:nvSpPr>
          <p:cNvPr id="5" name="Text Placeholder 4">
            <a:extLst>
              <a:ext uri="{FF2B5EF4-FFF2-40B4-BE49-F238E27FC236}">
                <a16:creationId xmlns:a16="http://schemas.microsoft.com/office/drawing/2014/main" id="{42974FFB-5CE9-415B-AB14-9B194C3C7491}"/>
              </a:ext>
            </a:extLst>
          </p:cNvPr>
          <p:cNvSpPr>
            <a:spLocks noGrp="1"/>
          </p:cNvSpPr>
          <p:nvPr>
            <p:ph type="body" sz="quarter" idx="10"/>
          </p:nvPr>
        </p:nvSpPr>
        <p:spPr/>
        <p:txBody>
          <a:bodyPr/>
          <a:lstStyle/>
          <a:p>
            <a:endParaRPr lang="en-US"/>
          </a:p>
        </p:txBody>
      </p:sp>
      <p:pic>
        <p:nvPicPr>
          <p:cNvPr id="3" name="Picture Placeholder 2">
            <a:extLst>
              <a:ext uri="{FF2B5EF4-FFF2-40B4-BE49-F238E27FC236}">
                <a16:creationId xmlns:a16="http://schemas.microsoft.com/office/drawing/2014/main" id="{9BF0BCF2-C0D2-4D16-8AFA-8D625E47E6D3}"/>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28179372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201814" y="484840"/>
            <a:ext cx="4161981" cy="553998"/>
          </a:xfrm>
        </p:spPr>
        <p:txBody>
          <a:bodyPr/>
          <a:lstStyle/>
          <a:p>
            <a:r>
              <a:rPr lang="en-US" dirty="0"/>
              <a:t>Resiliency</a:t>
            </a:r>
          </a:p>
        </p:txBody>
      </p:sp>
      <p:sp>
        <p:nvSpPr>
          <p:cNvPr id="5" name="Text Placeholder 4">
            <a:extLst>
              <a:ext uri="{FF2B5EF4-FFF2-40B4-BE49-F238E27FC236}">
                <a16:creationId xmlns:a16="http://schemas.microsoft.com/office/drawing/2014/main" id="{42974FFB-5CE9-415B-AB14-9B194C3C7491}"/>
              </a:ext>
            </a:extLst>
          </p:cNvPr>
          <p:cNvSpPr>
            <a:spLocks noGrp="1"/>
          </p:cNvSpPr>
          <p:nvPr>
            <p:ph type="body" sz="quarter" idx="10"/>
          </p:nvPr>
        </p:nvSpPr>
        <p:spPr>
          <a:xfrm>
            <a:off x="484447" y="2238756"/>
            <a:ext cx="4162425" cy="307777"/>
          </a:xfrm>
        </p:spPr>
        <p:txBody>
          <a:bodyPr/>
          <a:lstStyle/>
          <a:p>
            <a:r>
              <a:rPr lang="en-US" dirty="0"/>
              <a:t>Bugs in our code</a:t>
            </a:r>
          </a:p>
        </p:txBody>
      </p:sp>
      <p:pic>
        <p:nvPicPr>
          <p:cNvPr id="3" name="Picture Placeholder 2">
            <a:extLst>
              <a:ext uri="{FF2B5EF4-FFF2-40B4-BE49-F238E27FC236}">
                <a16:creationId xmlns:a16="http://schemas.microsoft.com/office/drawing/2014/main" id="{9BF0BCF2-C0D2-4D16-8AFA-8D625E47E6D3}"/>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3468798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201814" y="484840"/>
            <a:ext cx="4161981" cy="553998"/>
          </a:xfrm>
        </p:spPr>
        <p:txBody>
          <a:bodyPr/>
          <a:lstStyle/>
          <a:p>
            <a:r>
              <a:rPr lang="en-US" dirty="0"/>
              <a:t>Resiliency</a:t>
            </a:r>
          </a:p>
        </p:txBody>
      </p:sp>
      <p:sp>
        <p:nvSpPr>
          <p:cNvPr id="5" name="Text Placeholder 4">
            <a:extLst>
              <a:ext uri="{FF2B5EF4-FFF2-40B4-BE49-F238E27FC236}">
                <a16:creationId xmlns:a16="http://schemas.microsoft.com/office/drawing/2014/main" id="{42974FFB-5CE9-415B-AB14-9B194C3C7491}"/>
              </a:ext>
            </a:extLst>
          </p:cNvPr>
          <p:cNvSpPr>
            <a:spLocks noGrp="1"/>
          </p:cNvSpPr>
          <p:nvPr>
            <p:ph type="body" sz="quarter" idx="10"/>
          </p:nvPr>
        </p:nvSpPr>
        <p:spPr>
          <a:xfrm>
            <a:off x="484447" y="2238756"/>
            <a:ext cx="4162425" cy="307777"/>
          </a:xfrm>
        </p:spPr>
        <p:txBody>
          <a:bodyPr/>
          <a:lstStyle/>
          <a:p>
            <a:r>
              <a:rPr lang="en-US" dirty="0"/>
              <a:t>Bugs in our code</a:t>
            </a:r>
          </a:p>
          <a:p>
            <a:r>
              <a:rPr lang="en-US" dirty="0"/>
              <a:t>Out of order messages</a:t>
            </a:r>
          </a:p>
        </p:txBody>
      </p:sp>
      <p:pic>
        <p:nvPicPr>
          <p:cNvPr id="3" name="Picture Placeholder 2">
            <a:extLst>
              <a:ext uri="{FF2B5EF4-FFF2-40B4-BE49-F238E27FC236}">
                <a16:creationId xmlns:a16="http://schemas.microsoft.com/office/drawing/2014/main" id="{9BF0BCF2-C0D2-4D16-8AFA-8D625E47E6D3}"/>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29981029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201814" y="484840"/>
            <a:ext cx="4161981" cy="553998"/>
          </a:xfrm>
        </p:spPr>
        <p:txBody>
          <a:bodyPr/>
          <a:lstStyle/>
          <a:p>
            <a:r>
              <a:rPr lang="en-US" dirty="0"/>
              <a:t>Resiliency</a:t>
            </a:r>
          </a:p>
        </p:txBody>
      </p:sp>
      <p:sp>
        <p:nvSpPr>
          <p:cNvPr id="5" name="Text Placeholder 4">
            <a:extLst>
              <a:ext uri="{FF2B5EF4-FFF2-40B4-BE49-F238E27FC236}">
                <a16:creationId xmlns:a16="http://schemas.microsoft.com/office/drawing/2014/main" id="{42974FFB-5CE9-415B-AB14-9B194C3C7491}"/>
              </a:ext>
            </a:extLst>
          </p:cNvPr>
          <p:cNvSpPr>
            <a:spLocks noGrp="1"/>
          </p:cNvSpPr>
          <p:nvPr>
            <p:ph type="body" sz="quarter" idx="10"/>
          </p:nvPr>
        </p:nvSpPr>
        <p:spPr>
          <a:xfrm>
            <a:off x="484447" y="2238756"/>
            <a:ext cx="4162425" cy="307777"/>
          </a:xfrm>
        </p:spPr>
        <p:txBody>
          <a:bodyPr/>
          <a:lstStyle/>
          <a:p>
            <a:r>
              <a:rPr lang="en-US" dirty="0"/>
              <a:t>Bugs in our code</a:t>
            </a:r>
          </a:p>
          <a:p>
            <a:r>
              <a:rPr lang="en-US" dirty="0"/>
              <a:t>Out of order messages</a:t>
            </a:r>
          </a:p>
          <a:p>
            <a:r>
              <a:rPr lang="en-US" dirty="0"/>
              <a:t>Downstream consumers lose data</a:t>
            </a:r>
          </a:p>
        </p:txBody>
      </p:sp>
      <p:pic>
        <p:nvPicPr>
          <p:cNvPr id="3" name="Picture Placeholder 2">
            <a:extLst>
              <a:ext uri="{FF2B5EF4-FFF2-40B4-BE49-F238E27FC236}">
                <a16:creationId xmlns:a16="http://schemas.microsoft.com/office/drawing/2014/main" id="{9BF0BCF2-C0D2-4D16-8AFA-8D625E47E6D3}"/>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8937713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201814" y="484840"/>
            <a:ext cx="4161981" cy="553998"/>
          </a:xfrm>
        </p:spPr>
        <p:txBody>
          <a:bodyPr/>
          <a:lstStyle/>
          <a:p>
            <a:r>
              <a:rPr lang="en-US" dirty="0"/>
              <a:t>Resiliency</a:t>
            </a:r>
          </a:p>
        </p:txBody>
      </p:sp>
      <p:sp>
        <p:nvSpPr>
          <p:cNvPr id="5" name="Text Placeholder 4">
            <a:extLst>
              <a:ext uri="{FF2B5EF4-FFF2-40B4-BE49-F238E27FC236}">
                <a16:creationId xmlns:a16="http://schemas.microsoft.com/office/drawing/2014/main" id="{42974FFB-5CE9-415B-AB14-9B194C3C7491}"/>
              </a:ext>
            </a:extLst>
          </p:cNvPr>
          <p:cNvSpPr>
            <a:spLocks noGrp="1"/>
          </p:cNvSpPr>
          <p:nvPr>
            <p:ph type="body" sz="quarter" idx="10"/>
          </p:nvPr>
        </p:nvSpPr>
        <p:spPr>
          <a:xfrm>
            <a:off x="484447" y="2238756"/>
            <a:ext cx="4162425" cy="307777"/>
          </a:xfrm>
        </p:spPr>
        <p:txBody>
          <a:bodyPr/>
          <a:lstStyle/>
          <a:p>
            <a:r>
              <a:rPr lang="en-US" dirty="0"/>
              <a:t>Bugs in our code</a:t>
            </a:r>
          </a:p>
          <a:p>
            <a:r>
              <a:rPr lang="en-US" dirty="0"/>
              <a:t>Out of order messages</a:t>
            </a:r>
          </a:p>
          <a:p>
            <a:r>
              <a:rPr lang="en-US" dirty="0"/>
              <a:t>Downstream consumers lose data</a:t>
            </a:r>
          </a:p>
          <a:p>
            <a:r>
              <a:rPr lang="en-US" dirty="0"/>
              <a:t>Random restarts</a:t>
            </a:r>
          </a:p>
        </p:txBody>
      </p:sp>
      <p:pic>
        <p:nvPicPr>
          <p:cNvPr id="3" name="Picture Placeholder 2">
            <a:extLst>
              <a:ext uri="{FF2B5EF4-FFF2-40B4-BE49-F238E27FC236}">
                <a16:creationId xmlns:a16="http://schemas.microsoft.com/office/drawing/2014/main" id="{9BF0BCF2-C0D2-4D16-8AFA-8D625E47E6D3}"/>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9117563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201814" y="484840"/>
            <a:ext cx="4161981" cy="553998"/>
          </a:xfrm>
        </p:spPr>
        <p:txBody>
          <a:bodyPr/>
          <a:lstStyle/>
          <a:p>
            <a:r>
              <a:rPr lang="en-US" dirty="0"/>
              <a:t>Resiliency</a:t>
            </a:r>
          </a:p>
        </p:txBody>
      </p:sp>
      <p:sp>
        <p:nvSpPr>
          <p:cNvPr id="5" name="Text Placeholder 4">
            <a:extLst>
              <a:ext uri="{FF2B5EF4-FFF2-40B4-BE49-F238E27FC236}">
                <a16:creationId xmlns:a16="http://schemas.microsoft.com/office/drawing/2014/main" id="{42974FFB-5CE9-415B-AB14-9B194C3C7491}"/>
              </a:ext>
            </a:extLst>
          </p:cNvPr>
          <p:cNvSpPr>
            <a:spLocks noGrp="1"/>
          </p:cNvSpPr>
          <p:nvPr>
            <p:ph type="body" sz="quarter" idx="10"/>
          </p:nvPr>
        </p:nvSpPr>
        <p:spPr>
          <a:xfrm>
            <a:off x="484447" y="2238756"/>
            <a:ext cx="4162425" cy="307777"/>
          </a:xfrm>
        </p:spPr>
        <p:txBody>
          <a:bodyPr/>
          <a:lstStyle/>
          <a:p>
            <a:r>
              <a:rPr lang="en-US" dirty="0"/>
              <a:t>Bugs in our code</a:t>
            </a:r>
          </a:p>
          <a:p>
            <a:r>
              <a:rPr lang="en-US" dirty="0"/>
              <a:t>Out of order messages</a:t>
            </a:r>
          </a:p>
          <a:p>
            <a:r>
              <a:rPr lang="en-US" dirty="0"/>
              <a:t>Downstream consumers lose data</a:t>
            </a:r>
          </a:p>
          <a:p>
            <a:r>
              <a:rPr lang="en-US" dirty="0"/>
              <a:t>Random restarts</a:t>
            </a:r>
          </a:p>
          <a:p>
            <a:r>
              <a:rPr lang="en-US" dirty="0"/>
              <a:t>Regional outage</a:t>
            </a:r>
          </a:p>
        </p:txBody>
      </p:sp>
      <p:pic>
        <p:nvPicPr>
          <p:cNvPr id="3" name="Picture Placeholder 2">
            <a:extLst>
              <a:ext uri="{FF2B5EF4-FFF2-40B4-BE49-F238E27FC236}">
                <a16:creationId xmlns:a16="http://schemas.microsoft.com/office/drawing/2014/main" id="{9BF0BCF2-C0D2-4D16-8AFA-8D625E47E6D3}"/>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14213535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53D08C-72DA-4B03-ACFE-7141B6E6232F}"/>
              </a:ext>
            </a:extLst>
          </p:cNvPr>
          <p:cNvPicPr>
            <a:picLocks noChangeAspect="1"/>
          </p:cNvPicPr>
          <p:nvPr/>
        </p:nvPicPr>
        <p:blipFill>
          <a:blip r:embed="rId3"/>
          <a:stretch>
            <a:fillRect/>
          </a:stretch>
        </p:blipFill>
        <p:spPr>
          <a:xfrm>
            <a:off x="1333500" y="220663"/>
            <a:ext cx="9525000" cy="6343650"/>
          </a:xfrm>
          <a:prstGeom prst="rect">
            <a:avLst/>
          </a:prstGeom>
        </p:spPr>
      </p:pic>
      <p:pic>
        <p:nvPicPr>
          <p:cNvPr id="3" name="Picture 2">
            <a:extLst>
              <a:ext uri="{FF2B5EF4-FFF2-40B4-BE49-F238E27FC236}">
                <a16:creationId xmlns:a16="http://schemas.microsoft.com/office/drawing/2014/main" id="{9310C613-4EC6-4997-BE4D-2E609B316AB6}"/>
              </a:ext>
            </a:extLst>
          </p:cNvPr>
          <p:cNvPicPr>
            <a:picLocks noChangeAspect="1"/>
          </p:cNvPicPr>
          <p:nvPr/>
        </p:nvPicPr>
        <p:blipFill>
          <a:blip r:embed="rId4"/>
          <a:stretch>
            <a:fillRect/>
          </a:stretch>
        </p:blipFill>
        <p:spPr>
          <a:xfrm>
            <a:off x="1333500" y="257175"/>
            <a:ext cx="9525000" cy="6343650"/>
          </a:xfrm>
          <a:prstGeom prst="rect">
            <a:avLst/>
          </a:prstGeom>
        </p:spPr>
      </p:pic>
    </p:spTree>
    <p:extLst>
      <p:ext uri="{BB962C8B-B14F-4D97-AF65-F5344CB8AC3E}">
        <p14:creationId xmlns:p14="http://schemas.microsoft.com/office/powerpoint/2010/main" val="41245155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87AD7E-A359-48C9-91F2-3564E8E039FB}"/>
              </a:ext>
            </a:extLst>
          </p:cNvPr>
          <p:cNvPicPr>
            <a:picLocks noChangeAspect="1"/>
          </p:cNvPicPr>
          <p:nvPr/>
        </p:nvPicPr>
        <p:blipFill>
          <a:blip r:embed="rId3"/>
          <a:stretch>
            <a:fillRect/>
          </a:stretch>
        </p:blipFill>
        <p:spPr>
          <a:xfrm>
            <a:off x="171807" y="1436687"/>
            <a:ext cx="11855146" cy="3775391"/>
          </a:xfrm>
          <a:prstGeom prst="rect">
            <a:avLst/>
          </a:prstGeom>
        </p:spPr>
      </p:pic>
      <p:sp>
        <p:nvSpPr>
          <p:cNvPr id="2" name="Title 1">
            <a:extLst>
              <a:ext uri="{FF2B5EF4-FFF2-40B4-BE49-F238E27FC236}">
                <a16:creationId xmlns:a16="http://schemas.microsoft.com/office/drawing/2014/main" id="{789B5878-7ED7-47FB-86F6-D1E85629705F}"/>
              </a:ext>
            </a:extLst>
          </p:cNvPr>
          <p:cNvSpPr>
            <a:spLocks noGrp="1"/>
          </p:cNvSpPr>
          <p:nvPr>
            <p:ph type="title"/>
          </p:nvPr>
        </p:nvSpPr>
        <p:spPr/>
        <p:txBody>
          <a:bodyPr/>
          <a:lstStyle/>
          <a:p>
            <a:r>
              <a:rPr lang="en-US" dirty="0"/>
              <a:t>Easy to add features</a:t>
            </a:r>
          </a:p>
        </p:txBody>
      </p:sp>
    </p:spTree>
    <p:extLst>
      <p:ext uri="{BB962C8B-B14F-4D97-AF65-F5344CB8AC3E}">
        <p14:creationId xmlns:p14="http://schemas.microsoft.com/office/powerpoint/2010/main" val="41179448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4200" y="2579648"/>
            <a:ext cx="4161981" cy="553998"/>
          </a:xfrm>
        </p:spPr>
        <p:txBody>
          <a:bodyPr/>
          <a:lstStyle/>
          <a:p>
            <a:r>
              <a:rPr lang="en-US" dirty="0"/>
              <a:t>Time machine</a:t>
            </a:r>
          </a:p>
        </p:txBody>
      </p:sp>
      <p:sp>
        <p:nvSpPr>
          <p:cNvPr id="5" name="Text Placeholder 4">
            <a:extLst>
              <a:ext uri="{FF2B5EF4-FFF2-40B4-BE49-F238E27FC236}">
                <a16:creationId xmlns:a16="http://schemas.microsoft.com/office/drawing/2014/main" id="{4566CC19-88E9-4171-B638-31F8D46982D1}"/>
              </a:ext>
            </a:extLst>
          </p:cNvPr>
          <p:cNvSpPr>
            <a:spLocks noGrp="1"/>
          </p:cNvSpPr>
          <p:nvPr>
            <p:ph type="body" sz="quarter" idx="10"/>
          </p:nvPr>
        </p:nvSpPr>
        <p:spPr/>
        <p:txBody>
          <a:bodyPr/>
          <a:lstStyle/>
          <a:p>
            <a:endParaRPr lang="en-US"/>
          </a:p>
        </p:txBody>
      </p:sp>
      <p:pic>
        <p:nvPicPr>
          <p:cNvPr id="7" name="Picture Placeholder 6">
            <a:extLst>
              <a:ext uri="{FF2B5EF4-FFF2-40B4-BE49-F238E27FC236}">
                <a16:creationId xmlns:a16="http://schemas.microsoft.com/office/drawing/2014/main" id="{835975BD-8F34-4EE6-880A-81E694BF0271}"/>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29429503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4200" y="2579648"/>
            <a:ext cx="4161981" cy="553998"/>
          </a:xfrm>
        </p:spPr>
        <p:txBody>
          <a:bodyPr/>
          <a:lstStyle/>
          <a:p>
            <a:r>
              <a:rPr lang="en-US" dirty="0"/>
              <a:t>Scaling</a:t>
            </a:r>
          </a:p>
        </p:txBody>
      </p:sp>
      <p:sp>
        <p:nvSpPr>
          <p:cNvPr id="5" name="Text Placeholder 4">
            <a:extLst>
              <a:ext uri="{FF2B5EF4-FFF2-40B4-BE49-F238E27FC236}">
                <a16:creationId xmlns:a16="http://schemas.microsoft.com/office/drawing/2014/main" id="{F84E2E7D-B2F1-4141-9E9B-270C6DC779AD}"/>
              </a:ext>
            </a:extLst>
          </p:cNvPr>
          <p:cNvSpPr>
            <a:spLocks noGrp="1"/>
          </p:cNvSpPr>
          <p:nvPr>
            <p:ph type="body" sz="quarter" idx="10"/>
          </p:nvPr>
        </p:nvSpPr>
        <p:spPr/>
        <p:txBody>
          <a:bodyPr/>
          <a:lstStyle/>
          <a:p>
            <a:endParaRPr lang="en-US"/>
          </a:p>
        </p:txBody>
      </p:sp>
      <p:pic>
        <p:nvPicPr>
          <p:cNvPr id="12" name="Picture Placeholder 11">
            <a:extLst>
              <a:ext uri="{FF2B5EF4-FFF2-40B4-BE49-F238E27FC236}">
                <a16:creationId xmlns:a16="http://schemas.microsoft.com/office/drawing/2014/main" id="{BF43C525-8552-4109-82F2-258CDCE8BCC1}"/>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17446753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4200" y="2579648"/>
            <a:ext cx="4161981" cy="553998"/>
          </a:xfrm>
        </p:spPr>
        <p:txBody>
          <a:bodyPr/>
          <a:lstStyle/>
          <a:p>
            <a:r>
              <a:rPr lang="en-US" dirty="0"/>
              <a:t>Testability</a:t>
            </a:r>
          </a:p>
        </p:txBody>
      </p:sp>
      <p:sp>
        <p:nvSpPr>
          <p:cNvPr id="5" name="Text Placeholder 4">
            <a:extLst>
              <a:ext uri="{FF2B5EF4-FFF2-40B4-BE49-F238E27FC236}">
                <a16:creationId xmlns:a16="http://schemas.microsoft.com/office/drawing/2014/main" id="{AFED75E8-0044-4A6B-BC71-BB7BC2A96465}"/>
              </a:ext>
            </a:extLst>
          </p:cNvPr>
          <p:cNvSpPr>
            <a:spLocks noGrp="1"/>
          </p:cNvSpPr>
          <p:nvPr>
            <p:ph type="body" sz="quarter" idx="10"/>
          </p:nvPr>
        </p:nvSpPr>
        <p:spPr/>
        <p:txBody>
          <a:bodyPr/>
          <a:lstStyle/>
          <a:p>
            <a:endParaRPr lang="en-US"/>
          </a:p>
        </p:txBody>
      </p:sp>
      <p:pic>
        <p:nvPicPr>
          <p:cNvPr id="7" name="Picture Placeholder 6">
            <a:extLst>
              <a:ext uri="{FF2B5EF4-FFF2-40B4-BE49-F238E27FC236}">
                <a16:creationId xmlns:a16="http://schemas.microsoft.com/office/drawing/2014/main" id="{79D82867-6086-4173-9646-7BB073F6F6F1}"/>
              </a:ext>
            </a:extLst>
          </p:cNvPr>
          <p:cNvPicPr>
            <a:picLocks noGrp="1" noChangeAspect="1"/>
          </p:cNvPicPr>
          <p:nvPr>
            <p:ph type="pic" sz="quarter" idx="11"/>
          </p:nvPr>
        </p:nvPicPr>
        <p:blipFill>
          <a:blip r:embed="rId3"/>
          <a:srcRect/>
          <a:stretch>
            <a:fillRect/>
          </a:stretch>
        </p:blipFill>
        <p:spPr/>
      </p:pic>
    </p:spTree>
    <p:extLst>
      <p:ext uri="{BB962C8B-B14F-4D97-AF65-F5344CB8AC3E}">
        <p14:creationId xmlns:p14="http://schemas.microsoft.com/office/powerpoint/2010/main" val="4515627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53D08C-72DA-4B03-ACFE-7141B6E6232F}"/>
              </a:ext>
            </a:extLst>
          </p:cNvPr>
          <p:cNvPicPr>
            <a:picLocks noChangeAspect="1"/>
          </p:cNvPicPr>
          <p:nvPr/>
        </p:nvPicPr>
        <p:blipFill>
          <a:blip r:embed="rId3"/>
          <a:stretch>
            <a:fillRect/>
          </a:stretch>
        </p:blipFill>
        <p:spPr>
          <a:xfrm>
            <a:off x="1333500" y="220663"/>
            <a:ext cx="9525000" cy="6343650"/>
          </a:xfrm>
          <a:prstGeom prst="rect">
            <a:avLst/>
          </a:prstGeom>
        </p:spPr>
      </p:pic>
    </p:spTree>
    <p:extLst>
      <p:ext uri="{BB962C8B-B14F-4D97-AF65-F5344CB8AC3E}">
        <p14:creationId xmlns:p14="http://schemas.microsoft.com/office/powerpoint/2010/main" val="16352798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Recommended reading</a:t>
            </a:r>
          </a:p>
        </p:txBody>
      </p:sp>
      <p:sp>
        <p:nvSpPr>
          <p:cNvPr id="6" name="Text Placeholder 5"/>
          <p:cNvSpPr>
            <a:spLocks noGrp="1"/>
          </p:cNvSpPr>
          <p:nvPr>
            <p:ph type="body" sz="quarter" idx="10"/>
          </p:nvPr>
        </p:nvSpPr>
        <p:spPr>
          <a:xfrm>
            <a:off x="584200" y="1435497"/>
            <a:ext cx="11018520" cy="4185761"/>
          </a:xfrm>
        </p:spPr>
        <p:txBody>
          <a:bodyPr/>
          <a:lstStyle/>
          <a:p>
            <a:pPr marL="0" indent="0">
              <a:buNone/>
            </a:pPr>
            <a:r>
              <a:rPr lang="en-US" i="1" dirty="0">
                <a:latin typeface="+mj-lt"/>
              </a:rPr>
              <a:t>Designing Data-Intensive Applications</a:t>
            </a:r>
          </a:p>
          <a:p>
            <a:pPr marL="228600" lvl="1" indent="0">
              <a:buNone/>
            </a:pPr>
            <a:r>
              <a:rPr lang="en-US" sz="2800" i="1" dirty="0">
                <a:latin typeface="+mn-lt"/>
              </a:rPr>
              <a:t>The Big Ideas Behind Reliable, Scalable, and Maintainable Systems</a:t>
            </a:r>
          </a:p>
          <a:p>
            <a:pPr marL="228600" lvl="1" indent="0">
              <a:buNone/>
            </a:pPr>
            <a:r>
              <a:rPr lang="en-US" sz="2800" dirty="0">
                <a:latin typeface="+mn-lt"/>
              </a:rPr>
              <a:t>	by Martin </a:t>
            </a:r>
            <a:r>
              <a:rPr lang="en-US" sz="2800" dirty="0" err="1">
                <a:latin typeface="+mn-lt"/>
              </a:rPr>
              <a:t>Kleppmann</a:t>
            </a:r>
            <a:endParaRPr lang="en-US" sz="2800" dirty="0">
              <a:latin typeface="+mn-lt"/>
            </a:endParaRPr>
          </a:p>
          <a:p>
            <a:pPr marL="0" indent="0">
              <a:buNone/>
            </a:pPr>
            <a:endParaRPr lang="en-US" dirty="0"/>
          </a:p>
          <a:p>
            <a:pPr marL="0" indent="0">
              <a:buNone/>
            </a:pPr>
            <a:r>
              <a:rPr lang="en-US" i="1" dirty="0">
                <a:latin typeface="+mj-lt"/>
              </a:rPr>
              <a:t>Domain Modeling Made Functional</a:t>
            </a:r>
          </a:p>
          <a:p>
            <a:pPr marL="228600" lvl="1" indent="0">
              <a:buNone/>
            </a:pPr>
            <a:r>
              <a:rPr lang="en-US" sz="2800" i="1" dirty="0">
                <a:latin typeface="+mn-lt"/>
              </a:rPr>
              <a:t>Tackle Software Complexity with Domain-Driven Design and F#</a:t>
            </a:r>
          </a:p>
          <a:p>
            <a:pPr marL="0" indent="0">
              <a:lnSpc>
                <a:spcPct val="150000"/>
              </a:lnSpc>
              <a:buNone/>
            </a:pPr>
            <a:r>
              <a:rPr lang="en-US" sz="2800" dirty="0"/>
              <a:t>	by Scott </a:t>
            </a:r>
            <a:r>
              <a:rPr lang="en-US" sz="2800" dirty="0" err="1"/>
              <a:t>Wlaschin</a:t>
            </a:r>
            <a:endParaRPr lang="en-US" sz="2800" dirty="0"/>
          </a:p>
          <a:p>
            <a:pPr marL="0" indent="0">
              <a:buNone/>
            </a:pPr>
            <a:endParaRPr lang="en-US" dirty="0"/>
          </a:p>
        </p:txBody>
      </p:sp>
    </p:spTree>
    <p:extLst>
      <p:ext uri="{BB962C8B-B14F-4D97-AF65-F5344CB8AC3E}">
        <p14:creationId xmlns:p14="http://schemas.microsoft.com/office/powerpoint/2010/main" val="3410338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53D08C-72DA-4B03-ACFE-7141B6E6232F}"/>
              </a:ext>
            </a:extLst>
          </p:cNvPr>
          <p:cNvPicPr>
            <a:picLocks noChangeAspect="1"/>
          </p:cNvPicPr>
          <p:nvPr/>
        </p:nvPicPr>
        <p:blipFill>
          <a:blip r:embed="rId3"/>
          <a:stretch>
            <a:fillRect/>
          </a:stretch>
        </p:blipFill>
        <p:spPr>
          <a:xfrm>
            <a:off x="1333500" y="220663"/>
            <a:ext cx="9525000" cy="6343650"/>
          </a:xfrm>
          <a:prstGeom prst="rect">
            <a:avLst/>
          </a:prstGeom>
        </p:spPr>
      </p:pic>
      <p:pic>
        <p:nvPicPr>
          <p:cNvPr id="3" name="Picture 2">
            <a:extLst>
              <a:ext uri="{FF2B5EF4-FFF2-40B4-BE49-F238E27FC236}">
                <a16:creationId xmlns:a16="http://schemas.microsoft.com/office/drawing/2014/main" id="{9310C613-4EC6-4997-BE4D-2E609B316AB6}"/>
              </a:ext>
            </a:extLst>
          </p:cNvPr>
          <p:cNvPicPr>
            <a:picLocks noChangeAspect="1"/>
          </p:cNvPicPr>
          <p:nvPr/>
        </p:nvPicPr>
        <p:blipFill>
          <a:blip r:embed="rId4"/>
          <a:stretch>
            <a:fillRect/>
          </a:stretch>
        </p:blipFill>
        <p:spPr>
          <a:xfrm>
            <a:off x="1333500" y="257175"/>
            <a:ext cx="9525000" cy="6343650"/>
          </a:xfrm>
          <a:prstGeom prst="rect">
            <a:avLst/>
          </a:prstGeom>
        </p:spPr>
      </p:pic>
      <p:sp>
        <p:nvSpPr>
          <p:cNvPr id="2" name="TextBox 1">
            <a:extLst>
              <a:ext uri="{FF2B5EF4-FFF2-40B4-BE49-F238E27FC236}">
                <a16:creationId xmlns:a16="http://schemas.microsoft.com/office/drawing/2014/main" id="{DBB6AD4C-CAAA-4138-8A47-57643BA83BCF}"/>
              </a:ext>
            </a:extLst>
          </p:cNvPr>
          <p:cNvSpPr txBox="1"/>
          <p:nvPr/>
        </p:nvSpPr>
        <p:spPr>
          <a:xfrm>
            <a:off x="3940233" y="1982586"/>
            <a:ext cx="914400" cy="914400"/>
          </a:xfrm>
          <a:prstGeom prst="rect">
            <a:avLst/>
          </a:prstGeom>
        </p:spPr>
        <p:txBody>
          <a:bodyPr vert="horz" wrap="none" lIns="0" tIns="0" rIns="0" bIns="0" rtlCol="0">
            <a:noAutofit/>
          </a:bodyPr>
          <a:lstStyle/>
          <a:p>
            <a:r>
              <a:rPr lang="en-US" sz="19200" dirty="0">
                <a:effectLst>
                  <a:outerShdw blurRad="50800" dist="38100" dir="2700000" sx="106000" sy="106000" algn="tl" rotWithShape="0">
                    <a:prstClr val="black"/>
                  </a:outerShdw>
                </a:effectLst>
                <a:latin typeface="+mj-lt"/>
              </a:rPr>
              <a:t>???</a:t>
            </a:r>
          </a:p>
        </p:txBody>
      </p:sp>
    </p:spTree>
    <p:extLst>
      <p:ext uri="{BB962C8B-B14F-4D97-AF65-F5344CB8AC3E}">
        <p14:creationId xmlns:p14="http://schemas.microsoft.com/office/powerpoint/2010/main" val="3770327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What we’ll talk about</a:t>
            </a:r>
          </a:p>
        </p:txBody>
      </p:sp>
      <p:sp>
        <p:nvSpPr>
          <p:cNvPr id="6" name="Text Placeholder 5"/>
          <p:cNvSpPr>
            <a:spLocks noGrp="1"/>
          </p:cNvSpPr>
          <p:nvPr>
            <p:ph type="body" sz="quarter" idx="10"/>
          </p:nvPr>
        </p:nvSpPr>
        <p:spPr>
          <a:xfrm>
            <a:off x="584200" y="1435497"/>
            <a:ext cx="11018520" cy="1465016"/>
          </a:xfrm>
        </p:spPr>
        <p:txBody>
          <a:bodyPr/>
          <a:lstStyle/>
          <a:p>
            <a:r>
              <a:rPr lang="en-US" dirty="0"/>
              <a:t>Functional principles</a:t>
            </a:r>
          </a:p>
          <a:p>
            <a:r>
              <a:rPr lang="en-US" dirty="0"/>
              <a:t>System design</a:t>
            </a:r>
          </a:p>
          <a:p>
            <a:r>
              <a:rPr lang="en-US" dirty="0"/>
              <a:t>Benefits (DevOps and more!)</a:t>
            </a:r>
          </a:p>
          <a:p>
            <a:endParaRPr lang="en-US" dirty="0"/>
          </a:p>
        </p:txBody>
      </p:sp>
    </p:spTree>
    <p:extLst>
      <p:ext uri="{BB962C8B-B14F-4D97-AF65-F5344CB8AC3E}">
        <p14:creationId xmlns:p14="http://schemas.microsoft.com/office/powerpoint/2010/main" val="1935986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Principles of functional programming</a:t>
            </a:r>
          </a:p>
        </p:txBody>
      </p:sp>
      <p:sp>
        <p:nvSpPr>
          <p:cNvPr id="6" name="Text Placeholder 5"/>
          <p:cNvSpPr>
            <a:spLocks noGrp="1"/>
          </p:cNvSpPr>
          <p:nvPr>
            <p:ph type="body" sz="quarter" idx="10"/>
          </p:nvPr>
        </p:nvSpPr>
        <p:spPr>
          <a:xfrm>
            <a:off x="584200" y="1435497"/>
            <a:ext cx="11018520" cy="1465016"/>
          </a:xfrm>
        </p:spPr>
        <p:txBody>
          <a:bodyPr/>
          <a:lstStyle/>
          <a:p>
            <a:r>
              <a:rPr lang="en-US" dirty="0"/>
              <a:t>Immutability</a:t>
            </a:r>
          </a:p>
          <a:p>
            <a:r>
              <a:rPr lang="en-US" dirty="0"/>
              <a:t>Actions, not objects</a:t>
            </a:r>
          </a:p>
          <a:p>
            <a:r>
              <a:rPr lang="en-US" dirty="0"/>
              <a:t>Purity</a:t>
            </a:r>
          </a:p>
          <a:p>
            <a:endParaRPr lang="en-US" dirty="0"/>
          </a:p>
        </p:txBody>
      </p:sp>
    </p:spTree>
    <p:extLst>
      <p:ext uri="{BB962C8B-B14F-4D97-AF65-F5344CB8AC3E}">
        <p14:creationId xmlns:p14="http://schemas.microsoft.com/office/powerpoint/2010/main" val="24398113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What is designing functionally?</a:t>
            </a:r>
          </a:p>
        </p:txBody>
      </p:sp>
      <p:sp>
        <p:nvSpPr>
          <p:cNvPr id="6" name="Text Placeholder 5"/>
          <p:cNvSpPr>
            <a:spLocks noGrp="1"/>
          </p:cNvSpPr>
          <p:nvPr>
            <p:ph type="body" sz="quarter" idx="10"/>
          </p:nvPr>
        </p:nvSpPr>
        <p:spPr>
          <a:xfrm>
            <a:off x="584200" y="1435497"/>
            <a:ext cx="11018520" cy="1465016"/>
          </a:xfrm>
        </p:spPr>
        <p:txBody>
          <a:bodyPr/>
          <a:lstStyle/>
          <a:p>
            <a:r>
              <a:rPr lang="en-US" dirty="0"/>
              <a:t>Immutability =&gt;</a:t>
            </a:r>
          </a:p>
          <a:p>
            <a:pPr marL="764110" indent="-457200">
              <a:buFont typeface="Arial" panose="020B0604020202020204" pitchFamily="34" charset="0"/>
              <a:buChar char="•"/>
            </a:pPr>
            <a:r>
              <a:rPr lang="en-US" i="1" dirty="0"/>
              <a:t>Message-based communication</a:t>
            </a:r>
          </a:p>
          <a:p>
            <a:pPr marL="764110" indent="-457200">
              <a:buFont typeface="Arial" panose="020B0604020202020204" pitchFamily="34" charset="0"/>
              <a:buChar char="•"/>
            </a:pPr>
            <a:r>
              <a:rPr lang="en-US" i="1" dirty="0"/>
              <a:t>Event sourcing</a:t>
            </a:r>
            <a:endParaRPr lang="en-US" dirty="0"/>
          </a:p>
        </p:txBody>
      </p:sp>
    </p:spTree>
    <p:extLst>
      <p:ext uri="{BB962C8B-B14F-4D97-AF65-F5344CB8AC3E}">
        <p14:creationId xmlns:p14="http://schemas.microsoft.com/office/powerpoint/2010/main" val="38735175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What is designing functionally?</a:t>
            </a:r>
          </a:p>
        </p:txBody>
      </p:sp>
      <p:sp>
        <p:nvSpPr>
          <p:cNvPr id="6" name="Text Placeholder 5"/>
          <p:cNvSpPr>
            <a:spLocks noGrp="1"/>
          </p:cNvSpPr>
          <p:nvPr>
            <p:ph type="body" sz="quarter" idx="10"/>
          </p:nvPr>
        </p:nvSpPr>
        <p:spPr>
          <a:xfrm>
            <a:off x="584200" y="1435497"/>
            <a:ext cx="11018520" cy="1465016"/>
          </a:xfrm>
        </p:spPr>
        <p:txBody>
          <a:bodyPr/>
          <a:lstStyle/>
          <a:p>
            <a:r>
              <a:rPr lang="en-US" dirty="0"/>
              <a:t>Immutability =&gt;</a:t>
            </a:r>
          </a:p>
          <a:p>
            <a:pPr marL="764110" indent="-457200">
              <a:buFont typeface="Arial" panose="020B0604020202020204" pitchFamily="34" charset="0"/>
              <a:buChar char="•"/>
            </a:pPr>
            <a:r>
              <a:rPr lang="en-US" i="1" dirty="0"/>
              <a:t>Message-based communication</a:t>
            </a:r>
          </a:p>
          <a:p>
            <a:pPr marL="764110" indent="-457200">
              <a:buFont typeface="Arial" panose="020B0604020202020204" pitchFamily="34" charset="0"/>
              <a:buChar char="•"/>
            </a:pPr>
            <a:r>
              <a:rPr lang="en-US" i="1" dirty="0"/>
              <a:t>Event sourcing</a:t>
            </a:r>
          </a:p>
          <a:p>
            <a:r>
              <a:rPr lang="en-US" dirty="0"/>
              <a:t>Actions, not objects =&gt;</a:t>
            </a:r>
          </a:p>
          <a:p>
            <a:pPr marL="764110" indent="-457200">
              <a:buFont typeface="Arial" panose="020B0604020202020204" pitchFamily="34" charset="0"/>
              <a:buChar char="•"/>
            </a:pPr>
            <a:r>
              <a:rPr lang="en-US" i="1" dirty="0"/>
              <a:t>Verbs, not nouns</a:t>
            </a:r>
            <a:endParaRPr lang="en-US" dirty="0"/>
          </a:p>
        </p:txBody>
      </p:sp>
    </p:spTree>
    <p:extLst>
      <p:ext uri="{BB962C8B-B14F-4D97-AF65-F5344CB8AC3E}">
        <p14:creationId xmlns:p14="http://schemas.microsoft.com/office/powerpoint/2010/main" val="7081666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What is designing functionally?</a:t>
            </a:r>
          </a:p>
        </p:txBody>
      </p:sp>
      <p:sp>
        <p:nvSpPr>
          <p:cNvPr id="6" name="Text Placeholder 5"/>
          <p:cNvSpPr>
            <a:spLocks noGrp="1"/>
          </p:cNvSpPr>
          <p:nvPr>
            <p:ph type="body" sz="quarter" idx="10"/>
          </p:nvPr>
        </p:nvSpPr>
        <p:spPr>
          <a:xfrm>
            <a:off x="584200" y="1435497"/>
            <a:ext cx="11018520" cy="1465016"/>
          </a:xfrm>
        </p:spPr>
        <p:txBody>
          <a:bodyPr/>
          <a:lstStyle/>
          <a:p>
            <a:r>
              <a:rPr lang="en-US" dirty="0"/>
              <a:t>Immutability =&gt;</a:t>
            </a:r>
          </a:p>
          <a:p>
            <a:pPr marL="764110" indent="-457200">
              <a:buFont typeface="Arial" panose="020B0604020202020204" pitchFamily="34" charset="0"/>
              <a:buChar char="•"/>
            </a:pPr>
            <a:r>
              <a:rPr lang="en-US" i="1" dirty="0"/>
              <a:t>Message-based communication</a:t>
            </a:r>
          </a:p>
          <a:p>
            <a:pPr marL="764110" indent="-457200">
              <a:buFont typeface="Arial" panose="020B0604020202020204" pitchFamily="34" charset="0"/>
              <a:buChar char="•"/>
            </a:pPr>
            <a:r>
              <a:rPr lang="en-US" i="1" dirty="0"/>
              <a:t>Event sourcing</a:t>
            </a:r>
          </a:p>
          <a:p>
            <a:r>
              <a:rPr lang="en-US" dirty="0"/>
              <a:t>Actions, not objects =&gt;</a:t>
            </a:r>
          </a:p>
          <a:p>
            <a:pPr marL="764110" indent="-457200">
              <a:buFont typeface="Arial" panose="020B0604020202020204" pitchFamily="34" charset="0"/>
              <a:buChar char="•"/>
            </a:pPr>
            <a:r>
              <a:rPr lang="en-US" i="1" dirty="0"/>
              <a:t>Verbs, not nouns</a:t>
            </a:r>
          </a:p>
          <a:p>
            <a:r>
              <a:rPr lang="en-US" dirty="0"/>
              <a:t>Purity =&gt;</a:t>
            </a:r>
          </a:p>
          <a:p>
            <a:pPr marL="764110" indent="-457200">
              <a:buFont typeface="Arial" panose="020B0604020202020204" pitchFamily="34" charset="0"/>
              <a:buChar char="•"/>
            </a:pPr>
            <a:r>
              <a:rPr lang="en-US" i="1" dirty="0"/>
              <a:t>Compute and data are interchangeable</a:t>
            </a:r>
          </a:p>
          <a:p>
            <a:endParaRPr lang="en-US" dirty="0"/>
          </a:p>
        </p:txBody>
      </p:sp>
    </p:spTree>
    <p:extLst>
      <p:ext uri="{BB962C8B-B14F-4D97-AF65-F5344CB8AC3E}">
        <p14:creationId xmlns:p14="http://schemas.microsoft.com/office/powerpoint/2010/main" val="1317205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5-50195_Microsoft_Build_Template">
  <a:themeElements>
    <a:clrScheme name="Microsoft Build 2018">
      <a:dk1>
        <a:srgbClr val="1A1A1A"/>
      </a:dk1>
      <a:lt1>
        <a:srgbClr val="FFFFFF"/>
      </a:lt1>
      <a:dk2>
        <a:srgbClr val="0D0D0D"/>
      </a:dk2>
      <a:lt2>
        <a:srgbClr val="E6E6E6"/>
      </a:lt2>
      <a:accent1>
        <a:srgbClr val="505050"/>
      </a:accent1>
      <a:accent2>
        <a:srgbClr val="D2D2D2"/>
      </a:accent2>
      <a:accent3>
        <a:srgbClr val="E3008C"/>
      </a:accent3>
      <a:accent4>
        <a:srgbClr val="32145A"/>
      </a:accent4>
      <a:accent5>
        <a:srgbClr val="2139B5"/>
      </a:accent5>
      <a:accent6>
        <a:srgbClr val="E6E6E6"/>
      </a:accent6>
      <a:hlink>
        <a:srgbClr val="2139B5"/>
      </a:hlink>
      <a:folHlink>
        <a:srgbClr val="2139B5"/>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8_16x9_Breakout_Template.potx" id="{1A72F1D6-8E00-44B7-8612-A96C51648790}" vid="{FC63816D-7A82-403A-9DF6-29F1914C4360}"/>
    </a:ext>
  </a:extLst>
</a:theme>
</file>

<file path=ppt/theme/theme2.xml><?xml version="1.0" encoding="utf-8"?>
<a:theme xmlns:a="http://schemas.openxmlformats.org/drawingml/2006/main" name="Jet_Template_2015">
  <a:themeElements>
    <a:clrScheme name="Jet_2015_Purple">
      <a:dk1>
        <a:srgbClr val="320C67"/>
      </a:dk1>
      <a:lt1>
        <a:srgbClr val="FFFFFF"/>
      </a:lt1>
      <a:dk2>
        <a:srgbClr val="878787"/>
      </a:dk2>
      <a:lt2>
        <a:srgbClr val="E3E3E3"/>
      </a:lt2>
      <a:accent1>
        <a:srgbClr val="6D00FF"/>
      </a:accent1>
      <a:accent2>
        <a:srgbClr val="520087"/>
      </a:accent2>
      <a:accent3>
        <a:srgbClr val="1FDAAF"/>
      </a:accent3>
      <a:accent4>
        <a:srgbClr val="D4A9FF"/>
      </a:accent4>
      <a:accent5>
        <a:srgbClr val="BE44FF"/>
      </a:accent5>
      <a:accent6>
        <a:srgbClr val="8647FF"/>
      </a:accent6>
      <a:hlink>
        <a:srgbClr val="FC1453"/>
      </a:hlink>
      <a:folHlink>
        <a:srgbClr val="FD8554"/>
      </a:folHlink>
    </a:clrScheme>
    <a:fontScheme name="Jet Graphik">
      <a:majorFont>
        <a:latin typeface="Graphik Super"/>
        <a:ea typeface=""/>
        <a:cs typeface=""/>
      </a:majorFont>
      <a:minorFont>
        <a:latin typeface="Graphik Extra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6350" cmpd="sng">
          <a:solidFill>
            <a:schemeClr val="tx2"/>
          </a:solidFill>
        </a:ln>
        <a:effectLst/>
      </a:spPr>
      <a:bodyPr/>
      <a:lstStyle/>
      <a:style>
        <a:lnRef idx="2">
          <a:schemeClr val="accent1"/>
        </a:lnRef>
        <a:fillRef idx="0">
          <a:schemeClr val="accent1"/>
        </a:fillRef>
        <a:effectRef idx="1">
          <a:schemeClr val="accent1"/>
        </a:effectRef>
        <a:fontRef idx="minor">
          <a:schemeClr val="tx1"/>
        </a:fontRef>
      </a:style>
    </a:lnDef>
    <a:txDef>
      <a:spPr/>
      <a:bodyPr vert="horz" wrap="square" lIns="0" tIns="0" rIns="0" bIns="0" rtlCol="0">
        <a:noAutofit/>
      </a:bodyPr>
      <a:lstStyle>
        <a:defPPr>
          <a:defRPr sz="1200" smtClean="0">
            <a:solidFill>
              <a:schemeClr val="tx2"/>
            </a:soli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External_x0020_Speaker xmlns="5a4b3278-325d-441a-b38f-6f1926bc734e" xsi:nil="true"/>
    <j478fa01fff54a9d85f93cc1f742caa8 xmlns="5a4b3278-325d-441a-b38f-6f1926bc734e">
      <Terms xmlns="http://schemas.microsoft.com/office/infopath/2007/PartnerControls"/>
    </j478fa01fff54a9d85f93cc1f742caa8>
    <Event_x0020_End_x0020_Date xmlns="5a4b3278-325d-441a-b38f-6f1926bc734e">2018-05-09T00:00:00+00:00</Event_x0020_End_x0020_Date>
    <LikesCount xmlns="http://schemas.microsoft.com/sharepoint/v3" xsi:nil="true"/>
    <MS_x0020_Speaker xmlns="5a4b3278-325d-441a-b38f-6f1926bc734e">
      <UserInfo>
        <DisplayName/>
        <AccountId xsi:nil="true"/>
        <AccountType/>
      </UserInfo>
    </MS_x0020_Speaker>
    <o33121adfc264c7dbcad13be7db3ea4b xmlns="5a4b3278-325d-441a-b38f-6f1926bc734e">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o33121adfc264c7dbcad13be7db3ea4b>
    <Session_x0020_Code xmlns="5a4b3278-325d-441a-b38f-6f1926bc734e" xsi:nil="true"/>
    <Presentation_x0020_Date xmlns="5a4b3278-325d-441a-b38f-6f1926bc734e" xsi:nil="true"/>
    <ba5aa7e3a41a404e868a451481761228 xmlns="5a4b3278-325d-441a-b38f-6f1926bc734e">
      <Terms xmlns="http://schemas.microsoft.com/office/infopath/2007/PartnerControls">
        <TermInfo xmlns="http://schemas.microsoft.com/office/infopath/2007/PartnerControls">
          <TermName xmlns="http://schemas.microsoft.com/office/infopath/2007/PartnerControls">Washington State Convention and Trade Center</TermName>
          <TermId xmlns="http://schemas.microsoft.com/office/infopath/2007/PartnerControls">2ebf141d-f871-4cc9-bf08-f87f112ab464</TermId>
        </TermInfo>
      </Terms>
    </ba5aa7e3a41a404e868a451481761228>
    <n26c0b7259a14f82a9880173edc4cb73 xmlns="5a4b3278-325d-441a-b38f-6f1926bc734e">
      <Terms xmlns="http://schemas.microsoft.com/office/infopath/2007/PartnerControls"/>
    </n26c0b7259a14f82a9880173edc4cb73>
    <c4b02e5b2c48420dbed84c0f2f02e9a3 xmlns="5a4b3278-325d-441a-b38f-6f1926bc734e">
      <Terms xmlns="http://schemas.microsoft.com/office/infopath/2007/PartnerControls">
        <TermInfo xmlns="http://schemas.microsoft.com/office/infopath/2007/PartnerControls">
          <TermName xmlns="http://schemas.microsoft.com/office/infopath/2007/PartnerControls">Seattle</TermName>
          <TermId xmlns="http://schemas.microsoft.com/office/infopath/2007/PartnerControls">54f46ed2-c77e-4a59-b182-a4171fdb0d11</TermId>
        </TermInfo>
      </Terms>
    </c4b02e5b2c48420dbed84c0f2f02e9a3>
    <Event_x0020_Start_x0020_Date xmlns="5a4b3278-325d-441a-b38f-6f1926bc734e">2018-05-07T00:00:00+00:00</Event_x0020_Start_x0020_Date>
    <MS_x0020_Content_x0020_Owner xmlns="5a4b3278-325d-441a-b38f-6f1926bc734e">
      <UserInfo>
        <DisplayName/>
        <AccountId xsi:nil="true"/>
        <AccountType/>
      </UserInfo>
    </MS_x0020_Content_x0020_Owner>
    <TaxKeywordTaxHTField xmlns="230e9df3-be65-4c73-a93b-d1236ebd677e">
      <Terms xmlns="http://schemas.microsoft.com/office/infopath/2007/PartnerControls">
        <TermInfo xmlns="http://schemas.microsoft.com/office/infopath/2007/PartnerControls">
          <TermName xmlns="http://schemas.microsoft.com/office/infopath/2007/PartnerControls">Microsoft Build</TermName>
          <TermId xmlns="http://schemas.microsoft.com/office/infopath/2007/PartnerControls">98156d08-f86c-467a-ad79-de9e9c534df7</TermId>
        </TermInfo>
      </Terms>
    </TaxKeywordTaxHTField>
    <j129f3114929433a812312450a84994c xmlns="5a4b3278-325d-441a-b38f-6f1926bc734e">
      <Terms xmlns="http://schemas.microsoft.com/office/infopath/2007/PartnerControls"/>
    </j129f3114929433a812312450a84994c>
    <TaxCatchAll xmlns="230e9df3-be65-4c73-a93b-d1236ebd677e">
      <Value>20</Value>
      <Value>19</Value>
      <Value>45</Value>
      <Value>42</Value>
    </TaxCatchAll>
    <e1750f71052543bd8c4d7217e9f56da0 xmlns="5a4b3278-325d-441a-b38f-6f1926bc734e">
      <Terms xmlns="http://schemas.microsoft.com/office/infopath/2007/PartnerControls"/>
    </e1750f71052543bd8c4d7217e9f56da0>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606EF5350B4AC34299E527B9221D6B5E001A2DF7EB5935C14F830206357EC2322C" ma:contentTypeVersion="26" ma:contentTypeDescription="" ma:contentTypeScope="" ma:versionID="c8759e92857812bc9b3f43044e235f59">
  <xsd:schema xmlns:xsd="http://www.w3.org/2001/XMLSchema" xmlns:xs="http://www.w3.org/2001/XMLSchema" xmlns:p="http://schemas.microsoft.com/office/2006/metadata/properties" xmlns:ns1="http://schemas.microsoft.com/sharepoint/v3" xmlns:ns2="5a4b3278-325d-441a-b38f-6f1926bc734e" xmlns:ns3="230e9df3-be65-4c73-a93b-d1236ebd677e" xmlns:ns5="9d1f81f6-e953-47ea-988e-33ed651c58e6" targetNamespace="http://schemas.microsoft.com/office/2006/metadata/properties" ma:root="true" ma:fieldsID="11717c46bd241e05dcfc96b6b635e9e1" ns1:_="" ns2:_="" ns3:_="" ns5:_="">
    <xsd:import namespace="http://schemas.microsoft.com/sharepoint/v3"/>
    <xsd:import namespace="5a4b3278-325d-441a-b38f-6f1926bc734e"/>
    <xsd:import namespace="230e9df3-be65-4c73-a93b-d1236ebd677e"/>
    <xsd:import namespace="9d1f81f6-e953-47ea-988e-33ed651c58e6"/>
    <xsd:element name="properties">
      <xsd:complexType>
        <xsd:sequence>
          <xsd:element name="documentManagement">
            <xsd:complexType>
              <xsd:all>
                <xsd:element ref="ns2:o33121adfc264c7dbcad13be7db3ea4b" minOccurs="0"/>
                <xsd:element ref="ns3:TaxCatchAll" minOccurs="0"/>
                <xsd:element ref="ns3:TaxCatchAllLabel" minOccurs="0"/>
                <xsd:element ref="ns2:c4b02e5b2c48420dbed84c0f2f02e9a3" minOccurs="0"/>
                <xsd:element ref="ns2:ba5aa7e3a41a404e868a451481761228"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j129f3114929433a812312450a84994c" minOccurs="0"/>
                <xsd:element ref="ns2:e1750f71052543bd8c4d7217e9f56da0" minOccurs="0"/>
                <xsd:element ref="ns2:Session_x0020_Code" minOccurs="0"/>
                <xsd:element ref="ns2:MS_x0020_Content_x0020_Owner" minOccurs="0"/>
                <xsd:element ref="ns2:j478fa01fff54a9d85f93cc1f742caa8" minOccurs="0"/>
                <xsd:element ref="ns2:n26c0b7259a14f82a9880173edc4cb73" minOccurs="0"/>
                <xsd:element ref="ns1:AverageRating" minOccurs="0"/>
                <xsd:element ref="ns1:RatingCount" minOccurs="0"/>
                <xsd:element ref="ns1:LikesCount" minOccurs="0"/>
                <xsd:element ref="ns3:TaxKeywordTaxHTField" minOccurs="0"/>
                <xsd:element ref="ns2:SharedWithUsers" minOccurs="0"/>
                <xsd:element ref="ns2:SharedWithDetails" minOccurs="0"/>
                <xsd:element ref="ns2:LastSharedByUser" minOccurs="0"/>
                <xsd:element ref="ns2:LastSharedByTime" minOccurs="0"/>
                <xsd:element ref="ns5:MediaServiceMetadata" minOccurs="0"/>
                <xsd:element ref="ns5: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1" nillable="true" ma:displayName="Rating (0-5)" ma:decimals="2" ma:description="Average value of all the ratings that have been submitted" ma:internalName="AverageRating" ma:readOnly="true">
      <xsd:simpleType>
        <xsd:restriction base="dms:Number"/>
      </xsd:simpleType>
    </xsd:element>
    <xsd:element name="RatingCount" ma:index="32" nillable="true" ma:displayName="Number of Ratings" ma:decimals="0" ma:description="Number of ratings submitted" ma:internalName="RatingCount" ma:readOnly="true">
      <xsd:simpleType>
        <xsd:restriction base="dms:Number"/>
      </xsd:simpleType>
    </xsd:element>
    <xsd:element name="LikesCount" ma:index="33"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a4b3278-325d-441a-b38f-6f1926bc734e" elementFormDefault="qualified">
    <xsd:import namespace="http://schemas.microsoft.com/office/2006/documentManagement/types"/>
    <xsd:import namespace="http://schemas.microsoft.com/office/infopath/2007/PartnerControls"/>
    <xsd:element name="o33121adfc264c7dbcad13be7db3ea4b" ma:index="8" nillable="true" ma:taxonomy="true" ma:internalName="o33121adfc264c7dbcad13be7db3ea4b" ma:taxonomyFieldName="Event_x0020_Name" ma:displayName="Event Name" ma:default="" ma:fieldId="{833121ad-fc26-4c7d-bcad-13be7db3ea4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c4b02e5b2c48420dbed84c0f2f02e9a3" ma:index="12" nillable="true" ma:taxonomy="true" ma:internalName="c4b02e5b2c48420dbed84c0f2f02e9a3" ma:taxonomyFieldName="Event_x0020_Location" ma:displayName="Event Location" ma:default="" ma:fieldId="{c4b02e5b-2c48-420d-bed8-4c0f2f02e9a3}"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ba5aa7e3a41a404e868a451481761228" ma:index="14" nillable="true" ma:taxonomy="true" ma:internalName="ba5aa7e3a41a404e868a451481761228" ma:taxonomyFieldName="Event_x0020_Venue" ma:displayName="Event Venue" ma:default="" ma:fieldId="{ba5aa7e3-a41a-404e-868a-451481761228}"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j129f3114929433a812312450a84994c" ma:index="21" nillable="true" ma:taxonomy="true" ma:internalName="j129f3114929433a812312450a84994c" ma:taxonomyFieldName="Product" ma:displayName="Product" ma:default="" ma:fieldId="{3129f311-4929-433a-8123-12450a84994c}"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1750f71052543bd8c4d7217e9f56da0" ma:index="23" nillable="true" ma:taxonomy="true" ma:internalName="e1750f71052543bd8c4d7217e9f56da0" ma:taxonomyFieldName="Campaign" ma:displayName="Campaign" ma:default="" ma:fieldId="{e1750f71-0525-43bd-8c4d-7217e9f56da0}" ma:taxonomyMulti="true"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j478fa01fff54a9d85f93cc1f742caa8" ma:index="27" nillable="true" ma:taxonomy="true" ma:internalName="j478fa01fff54a9d85f93cc1f742caa8" ma:taxonomyFieldName="Track" ma:displayName="Track" ma:default="" ma:fieldId="{3478fa01-fff5-4a9d-85f9-3cc1f742caa8}" ma:sspId="e385fb40-52d4-4fae-9c5b-3e8ff8a5878e" ma:termSetId="3d852f0a-ed69-4ada-86bc-dbe628c826af" ma:anchorId="00000000-0000-0000-0000-000000000000" ma:open="true" ma:isKeyword="false">
      <xsd:complexType>
        <xsd:sequence>
          <xsd:element ref="pc:Terms" minOccurs="0" maxOccurs="1"/>
        </xsd:sequence>
      </xsd:complexType>
    </xsd:element>
    <xsd:element name="n26c0b7259a14f82a9880173edc4cb73" ma:index="29" nillable="true" ma:taxonomy="true" ma:internalName="n26c0b7259a14f82a9880173edc4cb73" ma:taxonomyFieldName="Audience1" ma:displayName="Audience" ma:default="" ma:fieldId="{726c0b72-59a1-4f82-a988-0173edc4cb73}"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Shared With Details" ma:description="" ma:internalName="SharedWithDetails" ma:readOnly="true">
      <xsd:simpleType>
        <xsd:restriction base="dms:Note">
          <xsd:maxLength value="255"/>
        </xsd:restriction>
      </xsd:simpleType>
    </xsd:element>
    <xsd:element name="LastSharedByUser" ma:index="39" nillable="true" ma:displayName="Last Shared By User" ma:description="" ma:internalName="LastSharedByUser" ma:readOnly="true">
      <xsd:simpleType>
        <xsd:restriction base="dms:Note">
          <xsd:maxLength value="255"/>
        </xsd:restriction>
      </xsd:simpleType>
    </xsd:element>
    <xsd:element name="LastSharedByTime" ma:index="40"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description="" ma:hidden="true" ma:list="{8a521885-91de-4219-9471-899125a19f6f}" ma:internalName="TaxCatchAll" ma:showField="CatchAllData"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8a521885-91de-4219-9471-899125a19f6f}" ma:internalName="TaxCatchAllLabel" ma:readOnly="true" ma:showField="CatchAllDataLabel" ma:web="5a4b3278-325d-441a-b38f-6f1926bc734e">
      <xsd:complexType>
        <xsd:complexContent>
          <xsd:extension base="dms:MultiChoiceLookup">
            <xsd:sequence>
              <xsd:element name="Value" type="dms:Lookup" maxOccurs="unbounded" minOccurs="0" nillable="true"/>
            </xsd:sequence>
          </xsd:extension>
        </xsd:complexContent>
      </xsd:complexType>
    </xsd:element>
    <xsd:element name="TaxKeywordTaxHTField" ma:index="35"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d1f81f6-e953-47ea-988e-33ed651c58e6" elementFormDefault="qualified">
    <xsd:import namespace="http://schemas.microsoft.com/office/2006/documentManagement/types"/>
    <xsd:import namespace="http://schemas.microsoft.com/office/infopath/2007/PartnerControls"/>
    <xsd:element name="MediaServiceMetadata" ma:index="41" nillable="true" ma:displayName="MediaServiceMetadata" ma:hidden="true" ma:internalName="MediaServiceMetadata" ma:readOnly="true">
      <xsd:simpleType>
        <xsd:restriction base="dms:Note"/>
      </xsd:simpleType>
    </xsd:element>
    <xsd:element name="MediaServiceFastMetadata" ma:index="42"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4"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5a4b3278-325d-441a-b38f-6f1926bc734e"/>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B71AF13C-1D3C-427F-8B8C-A378D67473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a4b3278-325d-441a-b38f-6f1926bc734e"/>
    <ds:schemaRef ds:uri="230e9df3-be65-4c73-a93b-d1236ebd677e"/>
    <ds:schemaRef ds:uri="9d1f81f6-e953-47ea-988e-33ed651c5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Microsoft_Build_2018_16x9_Breakout_Template</Template>
  <TotalTime>17130</TotalTime>
  <Words>4235</Words>
  <Application>Microsoft Office PowerPoint</Application>
  <PresentationFormat>Widescreen</PresentationFormat>
  <Paragraphs>491</Paragraphs>
  <Slides>35</Slides>
  <Notes>35</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35</vt:i4>
      </vt:variant>
    </vt:vector>
  </HeadingPairs>
  <TitlesOfParts>
    <vt:vector size="50" baseType="lpstr">
      <vt:lpstr>Arial</vt:lpstr>
      <vt:lpstr>Calibri Light</vt:lpstr>
      <vt:lpstr>Consolas</vt:lpstr>
      <vt:lpstr>Courier New</vt:lpstr>
      <vt:lpstr>Graphik Black</vt:lpstr>
      <vt:lpstr>Graphik Extralight</vt:lpstr>
      <vt:lpstr>Graphik Light</vt:lpstr>
      <vt:lpstr>Graphik Super</vt:lpstr>
      <vt:lpstr>Segoe UI</vt:lpstr>
      <vt:lpstr>Segoe UI Light</vt:lpstr>
      <vt:lpstr>Segoe UI Semibold</vt:lpstr>
      <vt:lpstr>Segoe UI Semilight</vt:lpstr>
      <vt:lpstr>Wingdings</vt:lpstr>
      <vt:lpstr>5-50195_Microsoft_Build_Template</vt:lpstr>
      <vt:lpstr>Jet_Template_2015</vt:lpstr>
      <vt:lpstr>Forging a Functional Enterprise</vt:lpstr>
      <vt:lpstr>PowerPoint Presentation</vt:lpstr>
      <vt:lpstr>PowerPoint Presentation</vt:lpstr>
      <vt:lpstr>PowerPoint Presentation</vt:lpstr>
      <vt:lpstr>What we’ll talk about</vt:lpstr>
      <vt:lpstr>Principles of functional programming</vt:lpstr>
      <vt:lpstr>What is designing functionally?</vt:lpstr>
      <vt:lpstr>What is designing functionally?</vt:lpstr>
      <vt:lpstr>What is designing functionally?</vt:lpstr>
      <vt:lpstr>Introducing “Panther”</vt:lpstr>
      <vt:lpstr>Core flow – executing commands</vt:lpstr>
      <vt:lpstr>Core flow – executing commands, producing events</vt:lpstr>
      <vt:lpstr>Commands</vt:lpstr>
      <vt:lpstr>Strongly typed commands</vt:lpstr>
      <vt:lpstr>Core flow – executing commands, producing events</vt:lpstr>
      <vt:lpstr>Events represent the changed state</vt:lpstr>
      <vt:lpstr>Core flow – executing commands, producing events</vt:lpstr>
      <vt:lpstr>Core flow – building state from events</vt:lpstr>
      <vt:lpstr>SnapshotEventStream</vt:lpstr>
      <vt:lpstr>Panther architecture</vt:lpstr>
      <vt:lpstr>Storage requirements</vt:lpstr>
      <vt:lpstr>Azure Cosmos DB</vt:lpstr>
      <vt:lpstr>Benefits</vt:lpstr>
      <vt:lpstr>Resiliency</vt:lpstr>
      <vt:lpstr>Resiliency</vt:lpstr>
      <vt:lpstr>Resiliency</vt:lpstr>
      <vt:lpstr>Resiliency</vt:lpstr>
      <vt:lpstr>Resiliency</vt:lpstr>
      <vt:lpstr>Resiliency</vt:lpstr>
      <vt:lpstr>Easy to add features</vt:lpstr>
      <vt:lpstr>Time machine</vt:lpstr>
      <vt:lpstr>Scaling</vt:lpstr>
      <vt:lpstr>Testability</vt:lpstr>
      <vt:lpstr>PowerPoint Presentation</vt:lpstr>
      <vt:lpstr>Recommended reading</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Build</dc:subject>
  <dc:creator>Scott Havens</dc:creator>
  <cp:keywords>Microsoft Build</cp:keywords>
  <dc:description/>
  <cp:lastModifiedBy>Scott Havens</cp:lastModifiedBy>
  <cp:revision>10</cp:revision>
  <dcterms:created xsi:type="dcterms:W3CDTF">2018-05-06T01:36:45Z</dcterms:created>
  <dcterms:modified xsi:type="dcterms:W3CDTF">2018-10-24T19:12:22Z</dcterms:modified>
  <cp:category>Microsoft Build</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0x010100606EF5350B4AC34299E527B9221D6B5E001A2DF7EB5935C14F830206357EC2322C</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20;#Washington State Convention and Trade Center|2ebf141d-f871-4cc9-bf08-f87f112ab464</vt:lpwstr>
  </property>
  <property fmtid="{D5CDD505-2E9C-101B-9397-08002B2CF9AE}" pid="7" name="Track">
    <vt:lpwstr/>
  </property>
  <property fmtid="{D5CDD505-2E9C-101B-9397-08002B2CF9AE}" pid="8" name="Event Location">
    <vt:lpwstr>19;#Seattle|54f46ed2-c77e-4a59-b182-a4171fdb0d11</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TaxKeyword">
    <vt:lpwstr>42;#Microsoft Build|98156d08-f86c-467a-ad79-de9e9c534df7</vt:lpwstr>
  </property>
  <property fmtid="{D5CDD505-2E9C-101B-9397-08002B2CF9AE}" pid="21" name="Event Name">
    <vt:lpwstr>45;#Build|58542b36-5bf5-46a6-a53f-a41fb7a73785</vt:lpwstr>
  </property>
  <property fmtid="{D5CDD505-2E9C-101B-9397-08002B2CF9AE}" pid="22" name="Audience1">
    <vt:lpwstr/>
  </property>
</Properties>
</file>

<file path=docProps/thumbnail.jpeg>
</file>